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28175A6-4A7D-446F-B1F5-6E110420D96E}" type="datetimeFigureOut">
              <a:rPr lang="es-PE" smtClean="0"/>
              <a:t>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402365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8175A6-4A7D-446F-B1F5-6E110420D96E}" type="datetimeFigureOut">
              <a:rPr lang="es-PE" smtClean="0"/>
              <a:t>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301575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428175A6-4A7D-446F-B1F5-6E110420D96E}" type="datetimeFigureOut">
              <a:rPr lang="es-PE" smtClean="0"/>
              <a:t>7/10/2019</a:t>
            </a:fld>
            <a:endParaRPr lang="es-PE"/>
          </a:p>
        </p:txBody>
      </p:sp>
      <p:sp>
        <p:nvSpPr>
          <p:cNvPr id="5" name="Footer Placeholder 4"/>
          <p:cNvSpPr>
            <a:spLocks noGrp="1"/>
          </p:cNvSpPr>
          <p:nvPr>
            <p:ph type="ftr" sz="quarter" idx="11"/>
          </p:nvPr>
        </p:nvSpPr>
        <p:spPr>
          <a:xfrm>
            <a:off x="3776135" y="6422854"/>
            <a:ext cx="4279669" cy="365125"/>
          </a:xfrm>
        </p:spPr>
        <p:txBody>
          <a:bodyPr/>
          <a:lstStyle/>
          <a:p>
            <a:endParaRPr lang="es-PE"/>
          </a:p>
        </p:txBody>
      </p:sp>
      <p:sp>
        <p:nvSpPr>
          <p:cNvPr id="6" name="Slide Number Placeholder 5"/>
          <p:cNvSpPr>
            <a:spLocks noGrp="1"/>
          </p:cNvSpPr>
          <p:nvPr>
            <p:ph type="sldNum" sz="quarter" idx="12"/>
          </p:nvPr>
        </p:nvSpPr>
        <p:spPr>
          <a:xfrm>
            <a:off x="8073048" y="6422854"/>
            <a:ext cx="879759" cy="365125"/>
          </a:xfrm>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67978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8175A6-4A7D-446F-B1F5-6E110420D96E}" type="datetimeFigureOut">
              <a:rPr lang="es-PE" smtClean="0"/>
              <a:t>7/10/2019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135435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tx2"/>
                </a:solidFill>
              </a:defRPr>
            </a:lvl1pPr>
          </a:lstStyle>
          <a:p>
            <a:fld id="{428175A6-4A7D-446F-B1F5-6E110420D96E}" type="datetimeFigureOut">
              <a:rPr lang="es-PE" smtClean="0"/>
              <a:t>7/10/2019</a:t>
            </a:fld>
            <a:endParaRPr lang="es-PE"/>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s-PE"/>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8465ED8-B734-45A6-B736-C8A5A778C304}" type="slidenum">
              <a:rPr lang="es-PE" smtClean="0"/>
              <a:t>‹Nº›</a:t>
            </a:fld>
            <a:endParaRPr lang="es-PE"/>
          </a:p>
        </p:txBody>
      </p:sp>
    </p:spTree>
    <p:extLst>
      <p:ext uri="{BB962C8B-B14F-4D97-AF65-F5344CB8AC3E}">
        <p14:creationId xmlns:p14="http://schemas.microsoft.com/office/powerpoint/2010/main" val="207087098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28175A6-4A7D-446F-B1F5-6E110420D96E}" type="datetimeFigureOut">
              <a:rPr lang="es-PE" smtClean="0"/>
              <a:t>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1496319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28175A6-4A7D-446F-B1F5-6E110420D96E}" type="datetimeFigureOut">
              <a:rPr lang="es-PE" smtClean="0"/>
              <a:t>7/10/2019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237092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28175A6-4A7D-446F-B1F5-6E110420D96E}" type="datetimeFigureOut">
              <a:rPr lang="es-PE" smtClean="0"/>
              <a:t>7/10/2019</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129358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175A6-4A7D-446F-B1F5-6E110420D96E}" type="datetimeFigureOut">
              <a:rPr lang="es-PE" smtClean="0"/>
              <a:t>7/10/2019</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3100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8175A6-4A7D-446F-B1F5-6E110420D96E}" type="datetimeFigureOut">
              <a:rPr lang="es-PE" smtClean="0"/>
              <a:t>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39898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8175A6-4A7D-446F-B1F5-6E110420D96E}" type="datetimeFigureOut">
              <a:rPr lang="es-PE" smtClean="0"/>
              <a:t>7/10/2019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88465ED8-B734-45A6-B736-C8A5A778C304}" type="slidenum">
              <a:rPr lang="es-PE" smtClean="0"/>
              <a:t>‹Nº›</a:t>
            </a:fld>
            <a:endParaRPr lang="es-PE"/>
          </a:p>
        </p:txBody>
      </p:sp>
    </p:spTree>
    <p:extLst>
      <p:ext uri="{BB962C8B-B14F-4D97-AF65-F5344CB8AC3E}">
        <p14:creationId xmlns:p14="http://schemas.microsoft.com/office/powerpoint/2010/main" val="22805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428175A6-4A7D-446F-B1F5-6E110420D96E}" type="datetimeFigureOut">
              <a:rPr lang="es-PE" smtClean="0"/>
              <a:t>7/10/2019</a:t>
            </a:fld>
            <a:endParaRPr lang="es-PE"/>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s-PE"/>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8465ED8-B734-45A6-B736-C8A5A778C304}" type="slidenum">
              <a:rPr lang="es-PE" smtClean="0"/>
              <a:t>‹Nº›</a:t>
            </a:fld>
            <a:endParaRPr lang="es-PE"/>
          </a:p>
        </p:txBody>
      </p:sp>
    </p:spTree>
    <p:extLst>
      <p:ext uri="{BB962C8B-B14F-4D97-AF65-F5344CB8AC3E}">
        <p14:creationId xmlns:p14="http://schemas.microsoft.com/office/powerpoint/2010/main" val="39883404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28937-4018-4F15-A452-040B4258F557}"/>
              </a:ext>
            </a:extLst>
          </p:cNvPr>
          <p:cNvSpPr>
            <a:spLocks noGrp="1"/>
          </p:cNvSpPr>
          <p:nvPr>
            <p:ph type="ctrTitle"/>
          </p:nvPr>
        </p:nvSpPr>
        <p:spPr/>
        <p:txBody>
          <a:bodyPr/>
          <a:lstStyle/>
          <a:p>
            <a:r>
              <a:rPr lang="es-PE" dirty="0"/>
              <a:t>BACK END</a:t>
            </a:r>
          </a:p>
        </p:txBody>
      </p:sp>
      <p:sp>
        <p:nvSpPr>
          <p:cNvPr id="3" name="Subtítulo 2">
            <a:extLst>
              <a:ext uri="{FF2B5EF4-FFF2-40B4-BE49-F238E27FC236}">
                <a16:creationId xmlns:a16="http://schemas.microsoft.com/office/drawing/2014/main" id="{B5332051-49B6-4C99-8BC8-3C434A6B91E9}"/>
              </a:ext>
            </a:extLst>
          </p:cNvPr>
          <p:cNvSpPr>
            <a:spLocks noGrp="1"/>
          </p:cNvSpPr>
          <p:nvPr>
            <p:ph type="subTitle" idx="1"/>
          </p:nvPr>
        </p:nvSpPr>
        <p:spPr/>
        <p:txBody>
          <a:bodyPr/>
          <a:lstStyle/>
          <a:p>
            <a:endParaRPr lang="es-PE"/>
          </a:p>
        </p:txBody>
      </p:sp>
    </p:spTree>
    <p:extLst>
      <p:ext uri="{BB962C8B-B14F-4D97-AF65-F5344CB8AC3E}">
        <p14:creationId xmlns:p14="http://schemas.microsoft.com/office/powerpoint/2010/main" val="23980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67391-1B2B-4988-814F-C26A5ACC2B9F}"/>
              </a:ext>
            </a:extLst>
          </p:cNvPr>
          <p:cNvSpPr>
            <a:spLocks noGrp="1"/>
          </p:cNvSpPr>
          <p:nvPr>
            <p:ph type="title"/>
          </p:nvPr>
        </p:nvSpPr>
        <p:spPr/>
        <p:txBody>
          <a:bodyPr/>
          <a:lstStyle/>
          <a:p>
            <a:r>
              <a:rPr lang="es-PE" dirty="0"/>
              <a:t>Lenguajes de programación</a:t>
            </a:r>
          </a:p>
        </p:txBody>
      </p:sp>
      <p:sp>
        <p:nvSpPr>
          <p:cNvPr id="3" name="Marcador de contenido 2">
            <a:extLst>
              <a:ext uri="{FF2B5EF4-FFF2-40B4-BE49-F238E27FC236}">
                <a16:creationId xmlns:a16="http://schemas.microsoft.com/office/drawing/2014/main" id="{721E9CC1-3D72-4442-9C90-E3A6E6966DF0}"/>
              </a:ext>
            </a:extLst>
          </p:cNvPr>
          <p:cNvSpPr>
            <a:spLocks noGrp="1"/>
          </p:cNvSpPr>
          <p:nvPr>
            <p:ph idx="1"/>
          </p:nvPr>
        </p:nvSpPr>
        <p:spPr/>
        <p:txBody>
          <a:bodyPr/>
          <a:lstStyle/>
          <a:p>
            <a:r>
              <a:rPr lang="es-MX" dirty="0"/>
              <a:t>Un lenguaje de programación es un lenguaje formal que proporciona una serie de instrucciones que permiten a un programador escribir secuencias de órdenes y algoritmos a modo de controlar el comportamiento físico y lógico de una computadora con el objetivo de que produzca diversas clases de datos. A todo este conjunto de órdenes y datos escritos mediante un lenguaje de programación se le conoce como programa.</a:t>
            </a:r>
            <a:endParaRPr lang="es-PE" dirty="0"/>
          </a:p>
        </p:txBody>
      </p:sp>
      <p:pic>
        <p:nvPicPr>
          <p:cNvPr id="5" name="Imagen 4">
            <a:extLst>
              <a:ext uri="{FF2B5EF4-FFF2-40B4-BE49-F238E27FC236}">
                <a16:creationId xmlns:a16="http://schemas.microsoft.com/office/drawing/2014/main" id="{3ED0C957-EEBA-48F7-9C70-D4C90063A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606" y="3858936"/>
            <a:ext cx="2999064" cy="2999064"/>
          </a:xfrm>
          <a:prstGeom prst="rect">
            <a:avLst/>
          </a:prstGeom>
        </p:spPr>
      </p:pic>
      <p:sp>
        <p:nvSpPr>
          <p:cNvPr id="6" name="CuadroTexto 5">
            <a:extLst>
              <a:ext uri="{FF2B5EF4-FFF2-40B4-BE49-F238E27FC236}">
                <a16:creationId xmlns:a16="http://schemas.microsoft.com/office/drawing/2014/main" id="{1C1B6F33-3A4F-40B6-B4DC-F9B5387D0C41}"/>
              </a:ext>
            </a:extLst>
          </p:cNvPr>
          <p:cNvSpPr txBox="1"/>
          <p:nvPr/>
        </p:nvSpPr>
        <p:spPr>
          <a:xfrm>
            <a:off x="1333850" y="4135772"/>
            <a:ext cx="3800211" cy="1754326"/>
          </a:xfrm>
          <a:prstGeom prst="rect">
            <a:avLst/>
          </a:prstGeom>
          <a:noFill/>
        </p:spPr>
        <p:txBody>
          <a:bodyPr wrap="square" rtlCol="0">
            <a:spAutoFit/>
          </a:bodyPr>
          <a:lstStyle/>
          <a:p>
            <a:r>
              <a:rPr lang="es-MX" dirty="0"/>
              <a:t>Los </a:t>
            </a:r>
            <a:r>
              <a:rPr lang="es-MX" b="1" dirty="0"/>
              <a:t>5 lenguajes de programación más populares </a:t>
            </a:r>
            <a:r>
              <a:rPr lang="es-MX" dirty="0"/>
              <a:t>en la actualidad son Java, C, C++, Python y Visual Basic .NET, según el </a:t>
            </a:r>
            <a:r>
              <a:rPr lang="es-MX" dirty="0">
                <a:hlinkClick r:id="rId3"/>
              </a:rPr>
              <a:t>índice de TIOBE</a:t>
            </a:r>
            <a:r>
              <a:rPr lang="es-MX" dirty="0"/>
              <a:t> que acaba de ser actualizado en Agosto de 2018.</a:t>
            </a:r>
            <a:endParaRPr lang="es-PE" dirty="0"/>
          </a:p>
        </p:txBody>
      </p:sp>
    </p:spTree>
    <p:extLst>
      <p:ext uri="{BB962C8B-B14F-4D97-AF65-F5344CB8AC3E}">
        <p14:creationId xmlns:p14="http://schemas.microsoft.com/office/powerpoint/2010/main" val="71998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F54F6-2321-488D-9D89-5B76EA222527}"/>
              </a:ext>
            </a:extLst>
          </p:cNvPr>
          <p:cNvSpPr>
            <a:spLocks noGrp="1"/>
          </p:cNvSpPr>
          <p:nvPr>
            <p:ph type="title"/>
          </p:nvPr>
        </p:nvSpPr>
        <p:spPr/>
        <p:txBody>
          <a:bodyPr/>
          <a:lstStyle/>
          <a:p>
            <a:r>
              <a:rPr lang="es-MX" dirty="0"/>
              <a:t>Tipos de lenguajes de Programación</a:t>
            </a:r>
            <a:endParaRPr lang="es-PE" dirty="0"/>
          </a:p>
        </p:txBody>
      </p:sp>
      <p:sp>
        <p:nvSpPr>
          <p:cNvPr id="3" name="Marcador de contenido 2">
            <a:extLst>
              <a:ext uri="{FF2B5EF4-FFF2-40B4-BE49-F238E27FC236}">
                <a16:creationId xmlns:a16="http://schemas.microsoft.com/office/drawing/2014/main" id="{569794D7-146B-4E34-8485-E8616EC08F9F}"/>
              </a:ext>
            </a:extLst>
          </p:cNvPr>
          <p:cNvSpPr>
            <a:spLocks noGrp="1"/>
          </p:cNvSpPr>
          <p:nvPr>
            <p:ph idx="1"/>
          </p:nvPr>
        </p:nvSpPr>
        <p:spPr/>
        <p:txBody>
          <a:bodyPr>
            <a:normAutofit lnSpcReduction="10000"/>
          </a:bodyPr>
          <a:lstStyle/>
          <a:p>
            <a:pPr fontAlgn="base"/>
            <a:r>
              <a:rPr lang="es-MX" dirty="0"/>
              <a:t>Existen tres tipos de lenguajes claramente diferenciados; el lenguaje máquina y los lenguajes de bajo nivel y los de alto nivel.</a:t>
            </a:r>
          </a:p>
          <a:p>
            <a:pPr fontAlgn="base"/>
            <a:r>
              <a:rPr lang="es-MX" b="1" dirty="0"/>
              <a:t>1º El Lenguaje Máquina: </a:t>
            </a:r>
            <a:r>
              <a:rPr lang="es-MX" dirty="0"/>
              <a:t>es el lenguaje de programación que entiende directamente la máquina (computadora). Este lenguaje de programación utiliza el alfabeto binario, es decir, el 0 y el 1.</a:t>
            </a:r>
          </a:p>
          <a:p>
            <a:pPr fontAlgn="base"/>
            <a:r>
              <a:rPr lang="es-MX" b="1" dirty="0"/>
              <a:t>2º Lenguajes de programación de bajo nivel:</a:t>
            </a:r>
            <a:r>
              <a:rPr lang="es-MX" dirty="0"/>
              <a:t> Son mucho más fáciles de utilizar que el lenguaje máquina, pero dependen mucho de la máquina o computadora como sucedía con el lenguaje máquina. </a:t>
            </a:r>
            <a:r>
              <a:rPr lang="es-MX" dirty="0" err="1"/>
              <a:t>Ejenplo</a:t>
            </a:r>
            <a:r>
              <a:rPr lang="es-MX" dirty="0"/>
              <a:t> LOAD X.</a:t>
            </a:r>
          </a:p>
          <a:p>
            <a:pPr fontAlgn="base"/>
            <a:r>
              <a:rPr lang="es-MX" b="1" dirty="0"/>
              <a:t>3º Lenguajes de programación de alto nivel. </a:t>
            </a:r>
            <a:r>
              <a:rPr lang="es-MX" dirty="0"/>
              <a:t>Los lenguajes de programación de alto nivel son más fáciles de aprender porque se usan palabras o comandos del lenguaje natural, generalmente del inglés. Este es el caso del PYTHON, uno de los lenguajes de programación más conocidos.</a:t>
            </a:r>
          </a:p>
          <a:p>
            <a:endParaRPr lang="es-PE" dirty="0"/>
          </a:p>
        </p:txBody>
      </p:sp>
    </p:spTree>
    <p:extLst>
      <p:ext uri="{BB962C8B-B14F-4D97-AF65-F5344CB8AC3E}">
        <p14:creationId xmlns:p14="http://schemas.microsoft.com/office/powerpoint/2010/main" val="224211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AA3E2-B1F7-40BC-9296-269A8028D22E}"/>
              </a:ext>
            </a:extLst>
          </p:cNvPr>
          <p:cNvSpPr>
            <a:spLocks noGrp="1"/>
          </p:cNvSpPr>
          <p:nvPr>
            <p:ph type="title"/>
          </p:nvPr>
        </p:nvSpPr>
        <p:spPr/>
        <p:txBody>
          <a:bodyPr/>
          <a:lstStyle/>
          <a:p>
            <a:r>
              <a:rPr lang="es-PE" dirty="0"/>
              <a:t>¿Se puede programar sin usar lenguajes de programación?</a:t>
            </a:r>
          </a:p>
        </p:txBody>
      </p:sp>
      <p:pic>
        <p:nvPicPr>
          <p:cNvPr id="5" name="Imagen 4">
            <a:extLst>
              <a:ext uri="{FF2B5EF4-FFF2-40B4-BE49-F238E27FC236}">
                <a16:creationId xmlns:a16="http://schemas.microsoft.com/office/drawing/2014/main" id="{7FBEE2B9-68AF-491A-AE39-CD52A4A1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449" y="1888927"/>
            <a:ext cx="4217019" cy="4952295"/>
          </a:xfrm>
          <a:prstGeom prst="rect">
            <a:avLst/>
          </a:prstGeom>
        </p:spPr>
      </p:pic>
    </p:spTree>
    <p:extLst>
      <p:ext uri="{BB962C8B-B14F-4D97-AF65-F5344CB8AC3E}">
        <p14:creationId xmlns:p14="http://schemas.microsoft.com/office/powerpoint/2010/main" val="279863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1A142-BE6E-4321-A833-BF64DB4B484E}"/>
              </a:ext>
            </a:extLst>
          </p:cNvPr>
          <p:cNvSpPr>
            <a:spLocks noGrp="1"/>
          </p:cNvSpPr>
          <p:nvPr>
            <p:ph type="title"/>
          </p:nvPr>
        </p:nvSpPr>
        <p:spPr/>
        <p:txBody>
          <a:bodyPr/>
          <a:lstStyle/>
          <a:p>
            <a:r>
              <a:rPr lang="es-PE" dirty="0"/>
              <a:t>Si se puede!</a:t>
            </a:r>
          </a:p>
        </p:txBody>
      </p:sp>
      <p:sp>
        <p:nvSpPr>
          <p:cNvPr id="3" name="Marcador de contenido 2">
            <a:extLst>
              <a:ext uri="{FF2B5EF4-FFF2-40B4-BE49-F238E27FC236}">
                <a16:creationId xmlns:a16="http://schemas.microsoft.com/office/drawing/2014/main" id="{F1D06B94-0EE2-4E65-B65C-D87091CC4D22}"/>
              </a:ext>
            </a:extLst>
          </p:cNvPr>
          <p:cNvSpPr>
            <a:spLocks noGrp="1"/>
          </p:cNvSpPr>
          <p:nvPr>
            <p:ph idx="1"/>
          </p:nvPr>
        </p:nvSpPr>
        <p:spPr>
          <a:xfrm>
            <a:off x="6094959" y="2357435"/>
            <a:ext cx="3067077" cy="714742"/>
          </a:xfrm>
        </p:spPr>
        <p:txBody>
          <a:bodyPr/>
          <a:lstStyle/>
          <a:p>
            <a:r>
              <a:rPr lang="es-PE" dirty="0"/>
              <a:t>Diagramas de Flujo</a:t>
            </a:r>
          </a:p>
        </p:txBody>
      </p:sp>
      <p:sp>
        <p:nvSpPr>
          <p:cNvPr id="6" name="Marcador de contenido 2">
            <a:extLst>
              <a:ext uri="{FF2B5EF4-FFF2-40B4-BE49-F238E27FC236}">
                <a16:creationId xmlns:a16="http://schemas.microsoft.com/office/drawing/2014/main" id="{018DF648-8F5E-4741-89CE-FB064491B953}"/>
              </a:ext>
            </a:extLst>
          </p:cNvPr>
          <p:cNvSpPr txBox="1">
            <a:spLocks/>
          </p:cNvSpPr>
          <p:nvPr/>
        </p:nvSpPr>
        <p:spPr>
          <a:xfrm>
            <a:off x="1338541" y="2359246"/>
            <a:ext cx="3067077" cy="71474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s-PE" dirty="0"/>
              <a:t>Pseudocódigo</a:t>
            </a:r>
          </a:p>
        </p:txBody>
      </p:sp>
      <p:pic>
        <p:nvPicPr>
          <p:cNvPr id="8" name="Imagen 7">
            <a:extLst>
              <a:ext uri="{FF2B5EF4-FFF2-40B4-BE49-F238E27FC236}">
                <a16:creationId xmlns:a16="http://schemas.microsoft.com/office/drawing/2014/main" id="{9BC8F454-B097-40DD-8B82-208BACB17B80}"/>
              </a:ext>
            </a:extLst>
          </p:cNvPr>
          <p:cNvPicPr>
            <a:picLocks noChangeAspect="1"/>
          </p:cNvPicPr>
          <p:nvPr/>
        </p:nvPicPr>
        <p:blipFill>
          <a:blip r:embed="rId2"/>
          <a:stretch>
            <a:fillRect/>
          </a:stretch>
        </p:blipFill>
        <p:spPr>
          <a:xfrm>
            <a:off x="728364" y="3640298"/>
            <a:ext cx="4896533" cy="1238423"/>
          </a:xfrm>
          <a:prstGeom prst="rect">
            <a:avLst/>
          </a:prstGeom>
        </p:spPr>
      </p:pic>
      <p:pic>
        <p:nvPicPr>
          <p:cNvPr id="1026" name="Picture 2" descr="Resultado de imagen para diagrama de flujo ejemplos">
            <a:extLst>
              <a:ext uri="{FF2B5EF4-FFF2-40B4-BE49-F238E27FC236}">
                <a16:creationId xmlns:a16="http://schemas.microsoft.com/office/drawing/2014/main" id="{5AA72571-842F-406B-BE41-755ABBE95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105" y="3103873"/>
            <a:ext cx="2543175" cy="30670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320AE02-AA47-43BD-BC79-9827C565B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488" y="124288"/>
            <a:ext cx="2262056" cy="1696542"/>
          </a:xfrm>
          <a:prstGeom prst="rect">
            <a:avLst/>
          </a:prstGeom>
        </p:spPr>
      </p:pic>
    </p:spTree>
    <p:extLst>
      <p:ext uri="{BB962C8B-B14F-4D97-AF65-F5344CB8AC3E}">
        <p14:creationId xmlns:p14="http://schemas.microsoft.com/office/powerpoint/2010/main" val="177146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rmAutofit/>
          </a:bodyPr>
          <a:lstStyle/>
          <a:p>
            <a:pPr marL="0" indent="0">
              <a:buNone/>
            </a:pPr>
            <a:r>
              <a:rPr lang="es-PE" sz="3000" dirty="0"/>
              <a:t>Terminal / Inicio: Indica el inicio o fin del programa</a:t>
            </a:r>
          </a:p>
        </p:txBody>
      </p:sp>
      <p:sp>
        <p:nvSpPr>
          <p:cNvPr id="4" name="Rectángulo: esquinas redondeadas 3">
            <a:extLst>
              <a:ext uri="{FF2B5EF4-FFF2-40B4-BE49-F238E27FC236}">
                <a16:creationId xmlns:a16="http://schemas.microsoft.com/office/drawing/2014/main" id="{C5AA93BC-08B5-4B29-BC0C-8619EE336AE5}"/>
              </a:ext>
            </a:extLst>
          </p:cNvPr>
          <p:cNvSpPr/>
          <p:nvPr/>
        </p:nvSpPr>
        <p:spPr>
          <a:xfrm>
            <a:off x="3401736" y="2507153"/>
            <a:ext cx="4110605" cy="1610687"/>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36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rmAutofit/>
          </a:bodyPr>
          <a:lstStyle/>
          <a:p>
            <a:pPr marL="0" indent="0">
              <a:buNone/>
            </a:pPr>
            <a:r>
              <a:rPr lang="es-PE" sz="3000" dirty="0"/>
              <a:t>Entrada de datos: </a:t>
            </a:r>
            <a:r>
              <a:rPr lang="es-PE" sz="3000" dirty="0" err="1"/>
              <a:t>Definicion</a:t>
            </a:r>
            <a:r>
              <a:rPr lang="es-PE" sz="3000" dirty="0"/>
              <a:t> de variables, constantes. (ejemplo: a=2)</a:t>
            </a:r>
          </a:p>
        </p:txBody>
      </p:sp>
      <p:sp>
        <p:nvSpPr>
          <p:cNvPr id="4" name="Paralelogramo 3">
            <a:extLst>
              <a:ext uri="{FF2B5EF4-FFF2-40B4-BE49-F238E27FC236}">
                <a16:creationId xmlns:a16="http://schemas.microsoft.com/office/drawing/2014/main" id="{C5AA93BC-08B5-4B29-BC0C-8619EE336AE5}"/>
              </a:ext>
            </a:extLst>
          </p:cNvPr>
          <p:cNvSpPr/>
          <p:nvPr/>
        </p:nvSpPr>
        <p:spPr>
          <a:xfrm>
            <a:off x="3401736" y="2507153"/>
            <a:ext cx="4110605" cy="1610687"/>
          </a:xfrm>
          <a:prstGeom prst="parallelogram">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9752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rmAutofit/>
          </a:bodyPr>
          <a:lstStyle/>
          <a:p>
            <a:pPr marL="0" indent="0">
              <a:buNone/>
            </a:pPr>
            <a:r>
              <a:rPr lang="es-PE" sz="3000" dirty="0"/>
              <a:t>Proceso: Cualquier proceso interno que se realice (ejemplo: c=</a:t>
            </a:r>
            <a:r>
              <a:rPr lang="es-PE" sz="3000" dirty="0" err="1"/>
              <a:t>a+b</a:t>
            </a:r>
            <a:r>
              <a:rPr lang="es-PE" sz="3000" dirty="0"/>
              <a:t>)</a:t>
            </a:r>
          </a:p>
        </p:txBody>
      </p:sp>
      <p:sp>
        <p:nvSpPr>
          <p:cNvPr id="4" name="Rectángulo 3">
            <a:extLst>
              <a:ext uri="{FF2B5EF4-FFF2-40B4-BE49-F238E27FC236}">
                <a16:creationId xmlns:a16="http://schemas.microsoft.com/office/drawing/2014/main" id="{C5AA93BC-08B5-4B29-BC0C-8619EE336AE5}"/>
              </a:ext>
            </a:extLst>
          </p:cNvPr>
          <p:cNvSpPr/>
          <p:nvPr/>
        </p:nvSpPr>
        <p:spPr>
          <a:xfrm>
            <a:off x="3401736" y="2507153"/>
            <a:ext cx="4110605" cy="161068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985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rmAutofit/>
          </a:bodyPr>
          <a:lstStyle/>
          <a:p>
            <a:pPr marL="0" indent="0">
              <a:buNone/>
            </a:pPr>
            <a:r>
              <a:rPr lang="es-PE" sz="3000" dirty="0"/>
              <a:t>Decisión: Depende si cumple una condición (ejemplo: c&lt;5)</a:t>
            </a:r>
          </a:p>
        </p:txBody>
      </p:sp>
      <p:sp>
        <p:nvSpPr>
          <p:cNvPr id="4" name="Diagrama de flujo: decisión 3">
            <a:extLst>
              <a:ext uri="{FF2B5EF4-FFF2-40B4-BE49-F238E27FC236}">
                <a16:creationId xmlns:a16="http://schemas.microsoft.com/office/drawing/2014/main" id="{C5AA93BC-08B5-4B29-BC0C-8619EE336AE5}"/>
              </a:ext>
            </a:extLst>
          </p:cNvPr>
          <p:cNvSpPr/>
          <p:nvPr/>
        </p:nvSpPr>
        <p:spPr>
          <a:xfrm>
            <a:off x="3569516" y="2507153"/>
            <a:ext cx="3770851" cy="1335527"/>
          </a:xfrm>
          <a:prstGeom prst="flowChartDecision">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0" name="Conector: angular 9">
            <a:extLst>
              <a:ext uri="{FF2B5EF4-FFF2-40B4-BE49-F238E27FC236}">
                <a16:creationId xmlns:a16="http://schemas.microsoft.com/office/drawing/2014/main" id="{EFB5E504-2992-424C-96F3-BEF462995BA4}"/>
              </a:ext>
            </a:extLst>
          </p:cNvPr>
          <p:cNvCxnSpPr>
            <a:cxnSpLocks/>
            <a:stCxn id="4" idx="3"/>
          </p:cNvCxnSpPr>
          <p:nvPr/>
        </p:nvCxnSpPr>
        <p:spPr>
          <a:xfrm>
            <a:off x="7340367" y="3174917"/>
            <a:ext cx="612396" cy="902133"/>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BD71878A-0350-4E66-BC1F-21DF2AC4FF17}"/>
              </a:ext>
            </a:extLst>
          </p:cNvPr>
          <p:cNvCxnSpPr>
            <a:cxnSpLocks/>
            <a:stCxn id="4" idx="1"/>
          </p:cNvCxnSpPr>
          <p:nvPr/>
        </p:nvCxnSpPr>
        <p:spPr>
          <a:xfrm rot="10800000" flipV="1">
            <a:off x="3028426" y="3174917"/>
            <a:ext cx="541090" cy="902132"/>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6655FA1A-FECF-43E1-940B-B8485E86B3EE}"/>
              </a:ext>
            </a:extLst>
          </p:cNvPr>
          <p:cNvSpPr txBox="1"/>
          <p:nvPr/>
        </p:nvSpPr>
        <p:spPr>
          <a:xfrm>
            <a:off x="3064771" y="2758498"/>
            <a:ext cx="468398" cy="369332"/>
          </a:xfrm>
          <a:prstGeom prst="rect">
            <a:avLst/>
          </a:prstGeom>
          <a:noFill/>
        </p:spPr>
        <p:txBody>
          <a:bodyPr wrap="none" rtlCol="0">
            <a:spAutoFit/>
          </a:bodyPr>
          <a:lstStyle/>
          <a:p>
            <a:r>
              <a:rPr lang="es-PE" dirty="0"/>
              <a:t>No</a:t>
            </a:r>
          </a:p>
        </p:txBody>
      </p:sp>
      <p:sp>
        <p:nvSpPr>
          <p:cNvPr id="18" name="CuadroTexto 17">
            <a:extLst>
              <a:ext uri="{FF2B5EF4-FFF2-40B4-BE49-F238E27FC236}">
                <a16:creationId xmlns:a16="http://schemas.microsoft.com/office/drawing/2014/main" id="{10BF8C8B-52A1-4FB2-AE37-1390703973E3}"/>
              </a:ext>
            </a:extLst>
          </p:cNvPr>
          <p:cNvSpPr txBox="1"/>
          <p:nvPr/>
        </p:nvSpPr>
        <p:spPr>
          <a:xfrm>
            <a:off x="7355047" y="2758498"/>
            <a:ext cx="364202" cy="369332"/>
          </a:xfrm>
          <a:prstGeom prst="rect">
            <a:avLst/>
          </a:prstGeom>
          <a:noFill/>
        </p:spPr>
        <p:txBody>
          <a:bodyPr wrap="none" rtlCol="0">
            <a:spAutoFit/>
          </a:bodyPr>
          <a:lstStyle/>
          <a:p>
            <a:r>
              <a:rPr lang="es-PE" dirty="0"/>
              <a:t>Si</a:t>
            </a:r>
          </a:p>
        </p:txBody>
      </p:sp>
    </p:spTree>
    <p:extLst>
      <p:ext uri="{BB962C8B-B14F-4D97-AF65-F5344CB8AC3E}">
        <p14:creationId xmlns:p14="http://schemas.microsoft.com/office/powerpoint/2010/main" val="157056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Autofit/>
          </a:bodyPr>
          <a:lstStyle/>
          <a:p>
            <a:pPr marL="0" indent="0">
              <a:buNone/>
            </a:pPr>
            <a:r>
              <a:rPr lang="es-PE" sz="3000" dirty="0"/>
              <a:t>Decisión múltiple: Cuando la condición puede cumplir distintas alternativas (ejemplo= c:1 </a:t>
            </a:r>
            <a:r>
              <a:rPr lang="es-PE" sz="3000" dirty="0" err="1"/>
              <a:t>ó</a:t>
            </a:r>
            <a:r>
              <a:rPr lang="es-PE" sz="3000" dirty="0"/>
              <a:t> c:2 </a:t>
            </a:r>
            <a:r>
              <a:rPr lang="es-PE" sz="3000" dirty="0" err="1"/>
              <a:t>ó</a:t>
            </a:r>
            <a:r>
              <a:rPr lang="es-PE" sz="3000" dirty="0"/>
              <a:t> c:3)</a:t>
            </a:r>
          </a:p>
        </p:txBody>
      </p:sp>
      <p:sp>
        <p:nvSpPr>
          <p:cNvPr id="4" name="Diagrama de flujo: decisión 3">
            <a:extLst>
              <a:ext uri="{FF2B5EF4-FFF2-40B4-BE49-F238E27FC236}">
                <a16:creationId xmlns:a16="http://schemas.microsoft.com/office/drawing/2014/main" id="{C5AA93BC-08B5-4B29-BC0C-8619EE336AE5}"/>
              </a:ext>
            </a:extLst>
          </p:cNvPr>
          <p:cNvSpPr/>
          <p:nvPr/>
        </p:nvSpPr>
        <p:spPr>
          <a:xfrm>
            <a:off x="3569516" y="2011626"/>
            <a:ext cx="3770851" cy="1335527"/>
          </a:xfrm>
          <a:prstGeom prst="flowChartDecision">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6" name="Conector recto 5">
            <a:extLst>
              <a:ext uri="{FF2B5EF4-FFF2-40B4-BE49-F238E27FC236}">
                <a16:creationId xmlns:a16="http://schemas.microsoft.com/office/drawing/2014/main" id="{81AA3AE3-7383-4347-91A3-E9ED002C6B40}"/>
              </a:ext>
            </a:extLst>
          </p:cNvPr>
          <p:cNvCxnSpPr>
            <a:stCxn id="4" idx="2"/>
          </p:cNvCxnSpPr>
          <p:nvPr/>
        </p:nvCxnSpPr>
        <p:spPr>
          <a:xfrm flipH="1">
            <a:off x="5444455" y="3347153"/>
            <a:ext cx="10487" cy="6286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F203D158-C004-4405-B953-04F13DCFFFFB}"/>
              </a:ext>
            </a:extLst>
          </p:cNvPr>
          <p:cNvCxnSpPr/>
          <p:nvPr/>
        </p:nvCxnSpPr>
        <p:spPr>
          <a:xfrm>
            <a:off x="3569516" y="3975805"/>
            <a:ext cx="394946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Conector recto de flecha 12">
            <a:extLst>
              <a:ext uri="{FF2B5EF4-FFF2-40B4-BE49-F238E27FC236}">
                <a16:creationId xmlns:a16="http://schemas.microsoft.com/office/drawing/2014/main" id="{3EF665A8-D041-4693-8A78-41C05664E52E}"/>
              </a:ext>
            </a:extLst>
          </p:cNvPr>
          <p:cNvCxnSpPr/>
          <p:nvPr/>
        </p:nvCxnSpPr>
        <p:spPr>
          <a:xfrm>
            <a:off x="3569516" y="3975805"/>
            <a:ext cx="0" cy="47817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7BEF4F06-3303-4E24-80D4-6B2751577115}"/>
              </a:ext>
            </a:extLst>
          </p:cNvPr>
          <p:cNvCxnSpPr/>
          <p:nvPr/>
        </p:nvCxnSpPr>
        <p:spPr>
          <a:xfrm>
            <a:off x="4639112" y="3975805"/>
            <a:ext cx="0" cy="4781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9FD0C38D-C5BA-442B-A76B-4A4E4555BAA5}"/>
              </a:ext>
            </a:extLst>
          </p:cNvPr>
          <p:cNvCxnSpPr/>
          <p:nvPr/>
        </p:nvCxnSpPr>
        <p:spPr>
          <a:xfrm>
            <a:off x="6325299" y="4018326"/>
            <a:ext cx="0" cy="4781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5CDAA3EF-921F-40F4-9E95-297C659AC691}"/>
              </a:ext>
            </a:extLst>
          </p:cNvPr>
          <p:cNvCxnSpPr>
            <a:cxnSpLocks/>
          </p:cNvCxnSpPr>
          <p:nvPr/>
        </p:nvCxnSpPr>
        <p:spPr>
          <a:xfrm>
            <a:off x="7518981" y="3975805"/>
            <a:ext cx="0" cy="52069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049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5243120" cy="1335527"/>
          </a:xfrm>
        </p:spPr>
        <p:txBody>
          <a:bodyPr>
            <a:noAutofit/>
          </a:bodyPr>
          <a:lstStyle/>
          <a:p>
            <a:pPr marL="0" indent="0">
              <a:buNone/>
            </a:pPr>
            <a:r>
              <a:rPr lang="es-PE" sz="3000" dirty="0"/>
              <a:t>Imprimir resultados: Sirve para imprimir el resultado de los procesos (ejemplo= </a:t>
            </a:r>
            <a:r>
              <a:rPr lang="es-PE" sz="3000" dirty="0" err="1"/>
              <a:t>print</a:t>
            </a:r>
            <a:r>
              <a:rPr lang="es-PE" sz="3000" dirty="0"/>
              <a:t>(c))</a:t>
            </a:r>
          </a:p>
        </p:txBody>
      </p:sp>
      <p:sp>
        <p:nvSpPr>
          <p:cNvPr id="5" name="Diagrama de flujo: documento 4">
            <a:extLst>
              <a:ext uri="{FF2B5EF4-FFF2-40B4-BE49-F238E27FC236}">
                <a16:creationId xmlns:a16="http://schemas.microsoft.com/office/drawing/2014/main" id="{59DE9377-4DFA-406D-890C-B63174F6EE59}"/>
              </a:ext>
            </a:extLst>
          </p:cNvPr>
          <p:cNvSpPr/>
          <p:nvPr/>
        </p:nvSpPr>
        <p:spPr>
          <a:xfrm>
            <a:off x="3716323" y="2567031"/>
            <a:ext cx="3330429" cy="1644242"/>
          </a:xfrm>
          <a:prstGeom prst="flowChartDocumen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6700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95EFA-95D3-448B-A1E3-FCB7F440615A}"/>
              </a:ext>
            </a:extLst>
          </p:cNvPr>
          <p:cNvSpPr>
            <a:spLocks noGrp="1"/>
          </p:cNvSpPr>
          <p:nvPr>
            <p:ph type="title"/>
          </p:nvPr>
        </p:nvSpPr>
        <p:spPr/>
        <p:txBody>
          <a:bodyPr/>
          <a:lstStyle/>
          <a:p>
            <a:r>
              <a:rPr lang="es-PE" dirty="0"/>
              <a:t>¿Qué es programar? </a:t>
            </a:r>
          </a:p>
        </p:txBody>
      </p:sp>
      <p:pic>
        <p:nvPicPr>
          <p:cNvPr id="5" name="Imagen 4">
            <a:extLst>
              <a:ext uri="{FF2B5EF4-FFF2-40B4-BE49-F238E27FC236}">
                <a16:creationId xmlns:a16="http://schemas.microsoft.com/office/drawing/2014/main" id="{02722B60-0EE1-432A-A06E-FC2877813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483" y="1991861"/>
            <a:ext cx="5598952" cy="4199214"/>
          </a:xfrm>
          <a:prstGeom prst="rect">
            <a:avLst/>
          </a:prstGeom>
        </p:spPr>
      </p:pic>
    </p:spTree>
    <p:extLst>
      <p:ext uri="{BB962C8B-B14F-4D97-AF65-F5344CB8AC3E}">
        <p14:creationId xmlns:p14="http://schemas.microsoft.com/office/powerpoint/2010/main" val="2015934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335527"/>
          </a:xfrm>
        </p:spPr>
        <p:txBody>
          <a:bodyPr>
            <a:noAutofit/>
          </a:bodyPr>
          <a:lstStyle/>
          <a:p>
            <a:pPr marL="0" indent="0">
              <a:buNone/>
            </a:pPr>
            <a:r>
              <a:rPr lang="es-PE" sz="3000" dirty="0"/>
              <a:t>Flujo de Datos: Indica el flujo de procesos o la secuencia que debe seguir nuestro diagrama de flujo.</a:t>
            </a:r>
          </a:p>
        </p:txBody>
      </p:sp>
      <p:cxnSp>
        <p:nvCxnSpPr>
          <p:cNvPr id="13" name="Conector recto de flecha 12">
            <a:extLst>
              <a:ext uri="{FF2B5EF4-FFF2-40B4-BE49-F238E27FC236}">
                <a16:creationId xmlns:a16="http://schemas.microsoft.com/office/drawing/2014/main" id="{3EF665A8-D041-4693-8A78-41C05664E52E}"/>
              </a:ext>
            </a:extLst>
          </p:cNvPr>
          <p:cNvCxnSpPr>
            <a:cxnSpLocks/>
          </p:cNvCxnSpPr>
          <p:nvPr/>
        </p:nvCxnSpPr>
        <p:spPr>
          <a:xfrm>
            <a:off x="4274191" y="2676089"/>
            <a:ext cx="0" cy="1366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Conector recto de flecha 11">
            <a:extLst>
              <a:ext uri="{FF2B5EF4-FFF2-40B4-BE49-F238E27FC236}">
                <a16:creationId xmlns:a16="http://schemas.microsoft.com/office/drawing/2014/main" id="{85BBB869-8D69-4C45-B367-CFE3FCCBEDDE}"/>
              </a:ext>
            </a:extLst>
          </p:cNvPr>
          <p:cNvCxnSpPr>
            <a:cxnSpLocks/>
          </p:cNvCxnSpPr>
          <p:nvPr/>
        </p:nvCxnSpPr>
        <p:spPr>
          <a:xfrm>
            <a:off x="5777219" y="3130493"/>
            <a:ext cx="153798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1097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C527F-E75F-417A-B979-6D79417395DE}"/>
              </a:ext>
            </a:extLst>
          </p:cNvPr>
          <p:cNvSpPr>
            <a:spLocks noGrp="1"/>
          </p:cNvSpPr>
          <p:nvPr>
            <p:ph type="title"/>
          </p:nvPr>
        </p:nvSpPr>
        <p:spPr/>
        <p:txBody>
          <a:bodyPr/>
          <a:lstStyle/>
          <a:p>
            <a:r>
              <a:rPr lang="es-PE" dirty="0"/>
              <a:t>Diagramas de flujo – simbología </a:t>
            </a:r>
          </a:p>
        </p:txBody>
      </p:sp>
      <p:sp>
        <p:nvSpPr>
          <p:cNvPr id="3" name="Marcador de contenido 2">
            <a:extLst>
              <a:ext uri="{FF2B5EF4-FFF2-40B4-BE49-F238E27FC236}">
                <a16:creationId xmlns:a16="http://schemas.microsoft.com/office/drawing/2014/main" id="{EFA07BF8-6E12-4558-92DF-383C2EBE225C}"/>
              </a:ext>
            </a:extLst>
          </p:cNvPr>
          <p:cNvSpPr>
            <a:spLocks noGrp="1"/>
          </p:cNvSpPr>
          <p:nvPr>
            <p:ph idx="1"/>
          </p:nvPr>
        </p:nvSpPr>
        <p:spPr>
          <a:xfrm>
            <a:off x="2961313" y="4832057"/>
            <a:ext cx="4991450" cy="1741767"/>
          </a:xfrm>
        </p:spPr>
        <p:txBody>
          <a:bodyPr>
            <a:normAutofit/>
          </a:bodyPr>
          <a:lstStyle/>
          <a:p>
            <a:pPr marL="0" indent="0">
              <a:buNone/>
            </a:pPr>
            <a:r>
              <a:rPr lang="es-PE" sz="3000" dirty="0"/>
              <a:t>Conectores: Indica a través de una referencia donde debe continuar el diagrama de flujo</a:t>
            </a:r>
          </a:p>
        </p:txBody>
      </p:sp>
      <p:sp>
        <p:nvSpPr>
          <p:cNvPr id="4" name="Diagrama de flujo: conector 3">
            <a:extLst>
              <a:ext uri="{FF2B5EF4-FFF2-40B4-BE49-F238E27FC236}">
                <a16:creationId xmlns:a16="http://schemas.microsoft.com/office/drawing/2014/main" id="{657D4041-30EF-4A53-A59B-6900F7F656E0}"/>
              </a:ext>
            </a:extLst>
          </p:cNvPr>
          <p:cNvSpPr/>
          <p:nvPr/>
        </p:nvSpPr>
        <p:spPr>
          <a:xfrm>
            <a:off x="4735584" y="2644733"/>
            <a:ext cx="1442907" cy="1335527"/>
          </a:xfrm>
          <a:prstGeom prst="flowChartConnec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77485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BC6472-C5CF-4BEA-889F-F787F3D41E07}"/>
              </a:ext>
            </a:extLst>
          </p:cNvPr>
          <p:cNvSpPr>
            <a:spLocks noGrp="1"/>
          </p:cNvSpPr>
          <p:nvPr>
            <p:ph type="title"/>
          </p:nvPr>
        </p:nvSpPr>
        <p:spPr/>
        <p:txBody>
          <a:bodyPr/>
          <a:lstStyle/>
          <a:p>
            <a:r>
              <a:rPr lang="es-PE" dirty="0"/>
              <a:t>Normas para la creación de diagramas de flujo</a:t>
            </a:r>
          </a:p>
        </p:txBody>
      </p:sp>
      <p:sp>
        <p:nvSpPr>
          <p:cNvPr id="3" name="Marcador de contenido 2">
            <a:extLst>
              <a:ext uri="{FF2B5EF4-FFF2-40B4-BE49-F238E27FC236}">
                <a16:creationId xmlns:a16="http://schemas.microsoft.com/office/drawing/2014/main" id="{F37E84FE-FCEA-4455-8AB6-5EB27AFAE530}"/>
              </a:ext>
            </a:extLst>
          </p:cNvPr>
          <p:cNvSpPr>
            <a:spLocks noGrp="1"/>
          </p:cNvSpPr>
          <p:nvPr>
            <p:ph idx="1"/>
          </p:nvPr>
        </p:nvSpPr>
        <p:spPr/>
        <p:txBody>
          <a:bodyPr>
            <a:normAutofit/>
          </a:bodyPr>
          <a:lstStyle/>
          <a:p>
            <a:r>
              <a:rPr lang="es-PE" sz="3000" dirty="0"/>
              <a:t>Siempre de arriba hacia abajo o de derecha a izquierda.</a:t>
            </a:r>
          </a:p>
          <a:p>
            <a:r>
              <a:rPr lang="es-PE" sz="3000" dirty="0"/>
              <a:t>Solo puede tener una única salida </a:t>
            </a:r>
          </a:p>
          <a:p>
            <a:r>
              <a:rPr lang="es-PE" sz="3000" dirty="0"/>
              <a:t>Las líneas de flujo no pueden </a:t>
            </a:r>
            <a:r>
              <a:rPr lang="es-PE" sz="3000" dirty="0" err="1"/>
              <a:t>cruzarce</a:t>
            </a:r>
            <a:r>
              <a:rPr lang="es-PE" sz="3000" dirty="0"/>
              <a:t>.</a:t>
            </a:r>
          </a:p>
          <a:p>
            <a:endParaRPr lang="es-PE" sz="3000" dirty="0"/>
          </a:p>
        </p:txBody>
      </p:sp>
    </p:spTree>
    <p:extLst>
      <p:ext uri="{BB962C8B-B14F-4D97-AF65-F5344CB8AC3E}">
        <p14:creationId xmlns:p14="http://schemas.microsoft.com/office/powerpoint/2010/main" val="4024289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2544-8657-4A84-970C-1E49EF4A3CEF}"/>
              </a:ext>
            </a:extLst>
          </p:cNvPr>
          <p:cNvSpPr>
            <a:spLocks noGrp="1"/>
          </p:cNvSpPr>
          <p:nvPr>
            <p:ph type="title"/>
          </p:nvPr>
        </p:nvSpPr>
        <p:spPr/>
        <p:txBody>
          <a:bodyPr/>
          <a:lstStyle/>
          <a:p>
            <a:r>
              <a:rPr lang="es-PE" dirty="0"/>
              <a:t>Diagramas </a:t>
            </a:r>
            <a:r>
              <a:rPr lang="es-PE" dirty="0" err="1"/>
              <a:t>Nassi-Schneiderman</a:t>
            </a:r>
            <a:r>
              <a:rPr lang="es-PE" dirty="0"/>
              <a:t> N/S</a:t>
            </a:r>
          </a:p>
        </p:txBody>
      </p:sp>
      <p:sp>
        <p:nvSpPr>
          <p:cNvPr id="3" name="Marcador de contenido 2">
            <a:extLst>
              <a:ext uri="{FF2B5EF4-FFF2-40B4-BE49-F238E27FC236}">
                <a16:creationId xmlns:a16="http://schemas.microsoft.com/office/drawing/2014/main" id="{308F7CD5-276F-4AAB-BCFE-537F9D6D0000}"/>
              </a:ext>
            </a:extLst>
          </p:cNvPr>
          <p:cNvSpPr>
            <a:spLocks noGrp="1"/>
          </p:cNvSpPr>
          <p:nvPr>
            <p:ph idx="1"/>
          </p:nvPr>
        </p:nvSpPr>
        <p:spPr/>
        <p:txBody>
          <a:bodyPr>
            <a:normAutofit/>
          </a:bodyPr>
          <a:lstStyle/>
          <a:p>
            <a:r>
              <a:rPr lang="es-MX" sz="3000" dirty="0"/>
              <a:t>El diagrama N-S es una técnica en la cual se combina la descripción textual que se utiliza en el pseudocódigo y la representación gráfica de los diagramas de flujo. </a:t>
            </a:r>
          </a:p>
          <a:p>
            <a:r>
              <a:rPr lang="es-MX" sz="3000" dirty="0"/>
              <a:t>Este tipo de técnica se presenta de una manera más compacta que las dos anteriores, contando con un conjunto de símbolos muy limitado para la representación de los pasos que se van a seguir por un algoritmo </a:t>
            </a:r>
            <a:endParaRPr lang="es-PE" sz="3000" dirty="0"/>
          </a:p>
        </p:txBody>
      </p:sp>
    </p:spTree>
    <p:extLst>
      <p:ext uri="{BB962C8B-B14F-4D97-AF65-F5344CB8AC3E}">
        <p14:creationId xmlns:p14="http://schemas.microsoft.com/office/powerpoint/2010/main" val="3340512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81A20-E248-4315-B541-0133589C01D3}"/>
              </a:ext>
            </a:extLst>
          </p:cNvPr>
          <p:cNvSpPr>
            <a:spLocks noGrp="1"/>
          </p:cNvSpPr>
          <p:nvPr>
            <p:ph type="title"/>
          </p:nvPr>
        </p:nvSpPr>
        <p:spPr/>
        <p:txBody>
          <a:bodyPr/>
          <a:lstStyle/>
          <a:p>
            <a:r>
              <a:rPr lang="es-PE" dirty="0"/>
              <a:t>Diagrama n/s simbología</a:t>
            </a:r>
          </a:p>
        </p:txBody>
      </p:sp>
      <p:sp>
        <p:nvSpPr>
          <p:cNvPr id="3" name="Marcador de contenido 2">
            <a:extLst>
              <a:ext uri="{FF2B5EF4-FFF2-40B4-BE49-F238E27FC236}">
                <a16:creationId xmlns:a16="http://schemas.microsoft.com/office/drawing/2014/main" id="{3A0FF604-590D-442D-A4A8-B65B2F88D24D}"/>
              </a:ext>
            </a:extLst>
          </p:cNvPr>
          <p:cNvSpPr>
            <a:spLocks noGrp="1"/>
          </p:cNvSpPr>
          <p:nvPr>
            <p:ph idx="1"/>
          </p:nvPr>
        </p:nvSpPr>
        <p:spPr>
          <a:xfrm>
            <a:off x="3604718" y="5065065"/>
            <a:ext cx="4980482" cy="1218081"/>
          </a:xfrm>
        </p:spPr>
        <p:txBody>
          <a:bodyPr>
            <a:normAutofit/>
          </a:bodyPr>
          <a:lstStyle/>
          <a:p>
            <a:pPr marL="0" indent="0">
              <a:buNone/>
            </a:pPr>
            <a:r>
              <a:rPr lang="es-PE" sz="3000" dirty="0"/>
              <a:t>Secuencial: Termina una acción y sigue otra</a:t>
            </a:r>
          </a:p>
        </p:txBody>
      </p:sp>
      <p:sp>
        <p:nvSpPr>
          <p:cNvPr id="4" name="Diagrama de flujo: proceso 3">
            <a:extLst>
              <a:ext uri="{FF2B5EF4-FFF2-40B4-BE49-F238E27FC236}">
                <a16:creationId xmlns:a16="http://schemas.microsoft.com/office/drawing/2014/main" id="{BA282478-614F-4FA2-881F-528EDD04E25D}"/>
              </a:ext>
            </a:extLst>
          </p:cNvPr>
          <p:cNvSpPr/>
          <p:nvPr/>
        </p:nvSpPr>
        <p:spPr>
          <a:xfrm>
            <a:off x="4026716" y="2332139"/>
            <a:ext cx="3238150" cy="612397"/>
          </a:xfrm>
          <a:prstGeom prst="flowChartProcess">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Acción 1</a:t>
            </a:r>
          </a:p>
        </p:txBody>
      </p:sp>
      <p:sp>
        <p:nvSpPr>
          <p:cNvPr id="5" name="Diagrama de flujo: proceso 4">
            <a:extLst>
              <a:ext uri="{FF2B5EF4-FFF2-40B4-BE49-F238E27FC236}">
                <a16:creationId xmlns:a16="http://schemas.microsoft.com/office/drawing/2014/main" id="{8FDC816D-D924-43DD-9342-4FB93DF212B1}"/>
              </a:ext>
            </a:extLst>
          </p:cNvPr>
          <p:cNvSpPr/>
          <p:nvPr/>
        </p:nvSpPr>
        <p:spPr>
          <a:xfrm>
            <a:off x="4026716" y="2944536"/>
            <a:ext cx="3238150" cy="612397"/>
          </a:xfrm>
          <a:prstGeom prst="flowChartProcess">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Acción 2</a:t>
            </a:r>
          </a:p>
        </p:txBody>
      </p:sp>
      <p:sp>
        <p:nvSpPr>
          <p:cNvPr id="6" name="Diagrama de flujo: proceso 5">
            <a:extLst>
              <a:ext uri="{FF2B5EF4-FFF2-40B4-BE49-F238E27FC236}">
                <a16:creationId xmlns:a16="http://schemas.microsoft.com/office/drawing/2014/main" id="{F535F91F-20AC-46B9-AEFC-42A41065E790}"/>
              </a:ext>
            </a:extLst>
          </p:cNvPr>
          <p:cNvSpPr/>
          <p:nvPr/>
        </p:nvSpPr>
        <p:spPr>
          <a:xfrm>
            <a:off x="4026716" y="3556933"/>
            <a:ext cx="3238150" cy="612397"/>
          </a:xfrm>
          <a:prstGeom prst="flowChartProcess">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Acción 3</a:t>
            </a:r>
          </a:p>
        </p:txBody>
      </p:sp>
    </p:spTree>
    <p:extLst>
      <p:ext uri="{BB962C8B-B14F-4D97-AF65-F5344CB8AC3E}">
        <p14:creationId xmlns:p14="http://schemas.microsoft.com/office/powerpoint/2010/main" val="546325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81A20-E248-4315-B541-0133589C01D3}"/>
              </a:ext>
            </a:extLst>
          </p:cNvPr>
          <p:cNvSpPr>
            <a:spLocks noGrp="1"/>
          </p:cNvSpPr>
          <p:nvPr>
            <p:ph type="title"/>
          </p:nvPr>
        </p:nvSpPr>
        <p:spPr/>
        <p:txBody>
          <a:bodyPr/>
          <a:lstStyle/>
          <a:p>
            <a:r>
              <a:rPr lang="es-PE" dirty="0"/>
              <a:t>Diagrama n/s simbología</a:t>
            </a:r>
          </a:p>
        </p:txBody>
      </p:sp>
      <p:sp>
        <p:nvSpPr>
          <p:cNvPr id="3" name="Marcador de contenido 2">
            <a:extLst>
              <a:ext uri="{FF2B5EF4-FFF2-40B4-BE49-F238E27FC236}">
                <a16:creationId xmlns:a16="http://schemas.microsoft.com/office/drawing/2014/main" id="{3A0FF604-590D-442D-A4A8-B65B2F88D24D}"/>
              </a:ext>
            </a:extLst>
          </p:cNvPr>
          <p:cNvSpPr>
            <a:spLocks noGrp="1"/>
          </p:cNvSpPr>
          <p:nvPr>
            <p:ph idx="1"/>
          </p:nvPr>
        </p:nvSpPr>
        <p:spPr>
          <a:xfrm>
            <a:off x="3604718" y="5065065"/>
            <a:ext cx="4980482" cy="1218081"/>
          </a:xfrm>
        </p:spPr>
        <p:txBody>
          <a:bodyPr>
            <a:noAutofit/>
          </a:bodyPr>
          <a:lstStyle/>
          <a:p>
            <a:pPr marL="0" indent="0">
              <a:buNone/>
            </a:pPr>
            <a:r>
              <a:rPr lang="es-PE" sz="3000" dirty="0"/>
              <a:t>Selectiva: De acuerdo a una expresión lógica toma un camino diferente</a:t>
            </a:r>
          </a:p>
        </p:txBody>
      </p:sp>
      <p:sp>
        <p:nvSpPr>
          <p:cNvPr id="4" name="Diagrama de flujo: proceso 3">
            <a:extLst>
              <a:ext uri="{FF2B5EF4-FFF2-40B4-BE49-F238E27FC236}">
                <a16:creationId xmlns:a16="http://schemas.microsoft.com/office/drawing/2014/main" id="{BA282478-614F-4FA2-881F-528EDD04E25D}"/>
              </a:ext>
            </a:extLst>
          </p:cNvPr>
          <p:cNvSpPr/>
          <p:nvPr/>
        </p:nvSpPr>
        <p:spPr>
          <a:xfrm>
            <a:off x="4026716" y="2332139"/>
            <a:ext cx="3238150" cy="1971413"/>
          </a:xfrm>
          <a:prstGeom prst="flowChartProcess">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Triángulo isósceles 6">
            <a:extLst>
              <a:ext uri="{FF2B5EF4-FFF2-40B4-BE49-F238E27FC236}">
                <a16:creationId xmlns:a16="http://schemas.microsoft.com/office/drawing/2014/main" id="{60E63893-A561-4C24-ACE0-D443E1D5ED6E}"/>
              </a:ext>
            </a:extLst>
          </p:cNvPr>
          <p:cNvSpPr/>
          <p:nvPr/>
        </p:nvSpPr>
        <p:spPr>
          <a:xfrm rot="10800000">
            <a:off x="4026712" y="2332136"/>
            <a:ext cx="3238150" cy="985691"/>
          </a:xfrm>
          <a:prstGeom prst="triangl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9" name="Conector recto 8">
            <a:extLst>
              <a:ext uri="{FF2B5EF4-FFF2-40B4-BE49-F238E27FC236}">
                <a16:creationId xmlns:a16="http://schemas.microsoft.com/office/drawing/2014/main" id="{DC4F07BB-5FE9-494B-8467-1B9D17F7339A}"/>
              </a:ext>
            </a:extLst>
          </p:cNvPr>
          <p:cNvCxnSpPr>
            <a:stCxn id="4" idx="1"/>
            <a:endCxn id="4" idx="3"/>
          </p:cNvCxnSpPr>
          <p:nvPr/>
        </p:nvCxnSpPr>
        <p:spPr>
          <a:xfrm>
            <a:off x="4026716" y="3317846"/>
            <a:ext cx="32381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C6921C7-6062-4C94-A5A5-44789CC7AFC8}"/>
              </a:ext>
            </a:extLst>
          </p:cNvPr>
          <p:cNvCxnSpPr>
            <a:stCxn id="4" idx="2"/>
            <a:endCxn id="7" idx="0"/>
          </p:cNvCxnSpPr>
          <p:nvPr/>
        </p:nvCxnSpPr>
        <p:spPr>
          <a:xfrm flipH="1" flipV="1">
            <a:off x="5645787" y="3317827"/>
            <a:ext cx="4" cy="985725"/>
          </a:xfrm>
          <a:prstGeom prst="line">
            <a:avLst/>
          </a:prstGeom>
          <a:ln w="76200"/>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8B7F07A-097D-4F6C-B214-E2F497B8E9CE}"/>
              </a:ext>
            </a:extLst>
          </p:cNvPr>
          <p:cNvSpPr txBox="1"/>
          <p:nvPr/>
        </p:nvSpPr>
        <p:spPr>
          <a:xfrm>
            <a:off x="4778402" y="2409311"/>
            <a:ext cx="1734770" cy="369332"/>
          </a:xfrm>
          <a:prstGeom prst="rect">
            <a:avLst/>
          </a:prstGeom>
          <a:noFill/>
        </p:spPr>
        <p:txBody>
          <a:bodyPr wrap="none" rtlCol="0">
            <a:spAutoFit/>
          </a:bodyPr>
          <a:lstStyle/>
          <a:p>
            <a:r>
              <a:rPr lang="es-PE" dirty="0"/>
              <a:t>Expresión lógica</a:t>
            </a:r>
          </a:p>
        </p:txBody>
      </p:sp>
      <p:sp>
        <p:nvSpPr>
          <p:cNvPr id="13" name="CuadroTexto 12">
            <a:extLst>
              <a:ext uri="{FF2B5EF4-FFF2-40B4-BE49-F238E27FC236}">
                <a16:creationId xmlns:a16="http://schemas.microsoft.com/office/drawing/2014/main" id="{40965EF3-8237-47AF-BDEC-DC6F203D472F}"/>
              </a:ext>
            </a:extLst>
          </p:cNvPr>
          <p:cNvSpPr txBox="1"/>
          <p:nvPr/>
        </p:nvSpPr>
        <p:spPr>
          <a:xfrm>
            <a:off x="4211273" y="2892823"/>
            <a:ext cx="2879314" cy="369332"/>
          </a:xfrm>
          <a:prstGeom prst="rect">
            <a:avLst/>
          </a:prstGeom>
          <a:noFill/>
        </p:spPr>
        <p:txBody>
          <a:bodyPr wrap="none" rtlCol="0">
            <a:spAutoFit/>
          </a:bodyPr>
          <a:lstStyle/>
          <a:p>
            <a:r>
              <a:rPr lang="es-PE" dirty="0"/>
              <a:t>Si                                                No</a:t>
            </a:r>
          </a:p>
        </p:txBody>
      </p:sp>
      <p:sp>
        <p:nvSpPr>
          <p:cNvPr id="14" name="CuadroTexto 13">
            <a:extLst>
              <a:ext uri="{FF2B5EF4-FFF2-40B4-BE49-F238E27FC236}">
                <a16:creationId xmlns:a16="http://schemas.microsoft.com/office/drawing/2014/main" id="{6C679D1B-2440-4C0A-AB97-02B590896928}"/>
              </a:ext>
            </a:extLst>
          </p:cNvPr>
          <p:cNvSpPr txBox="1"/>
          <p:nvPr/>
        </p:nvSpPr>
        <p:spPr>
          <a:xfrm>
            <a:off x="4211273" y="3598877"/>
            <a:ext cx="2568524" cy="369332"/>
          </a:xfrm>
          <a:prstGeom prst="rect">
            <a:avLst/>
          </a:prstGeom>
          <a:noFill/>
        </p:spPr>
        <p:txBody>
          <a:bodyPr wrap="none" rtlCol="0">
            <a:spAutoFit/>
          </a:bodyPr>
          <a:lstStyle/>
          <a:p>
            <a:r>
              <a:rPr lang="es-PE" dirty="0"/>
              <a:t>Acción A                Acción B</a:t>
            </a:r>
          </a:p>
        </p:txBody>
      </p:sp>
    </p:spTree>
    <p:extLst>
      <p:ext uri="{BB962C8B-B14F-4D97-AF65-F5344CB8AC3E}">
        <p14:creationId xmlns:p14="http://schemas.microsoft.com/office/powerpoint/2010/main" val="4073903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81A20-E248-4315-B541-0133589C01D3}"/>
              </a:ext>
            </a:extLst>
          </p:cNvPr>
          <p:cNvSpPr>
            <a:spLocks noGrp="1"/>
          </p:cNvSpPr>
          <p:nvPr>
            <p:ph type="title"/>
          </p:nvPr>
        </p:nvSpPr>
        <p:spPr/>
        <p:txBody>
          <a:bodyPr/>
          <a:lstStyle/>
          <a:p>
            <a:r>
              <a:rPr lang="es-PE" dirty="0"/>
              <a:t>Diagrama n/s simbología</a:t>
            </a:r>
          </a:p>
        </p:txBody>
      </p:sp>
      <p:sp>
        <p:nvSpPr>
          <p:cNvPr id="3" name="Marcador de contenido 2">
            <a:extLst>
              <a:ext uri="{FF2B5EF4-FFF2-40B4-BE49-F238E27FC236}">
                <a16:creationId xmlns:a16="http://schemas.microsoft.com/office/drawing/2014/main" id="{3A0FF604-590D-442D-A4A8-B65B2F88D24D}"/>
              </a:ext>
            </a:extLst>
          </p:cNvPr>
          <p:cNvSpPr>
            <a:spLocks noGrp="1"/>
          </p:cNvSpPr>
          <p:nvPr>
            <p:ph idx="1"/>
          </p:nvPr>
        </p:nvSpPr>
        <p:spPr>
          <a:xfrm>
            <a:off x="3604718" y="5065065"/>
            <a:ext cx="4980482" cy="1218081"/>
          </a:xfrm>
        </p:spPr>
        <p:txBody>
          <a:bodyPr>
            <a:noAutofit/>
          </a:bodyPr>
          <a:lstStyle/>
          <a:p>
            <a:pPr marL="0" indent="0">
              <a:buNone/>
            </a:pPr>
            <a:r>
              <a:rPr lang="es-PE" sz="3000" dirty="0"/>
              <a:t>De ciclo: Va a suceder hasta que una condición ya no se cumpla</a:t>
            </a:r>
          </a:p>
        </p:txBody>
      </p:sp>
      <p:sp>
        <p:nvSpPr>
          <p:cNvPr id="4" name="Diagrama de flujo: proceso 3">
            <a:extLst>
              <a:ext uri="{FF2B5EF4-FFF2-40B4-BE49-F238E27FC236}">
                <a16:creationId xmlns:a16="http://schemas.microsoft.com/office/drawing/2014/main" id="{BA282478-614F-4FA2-881F-528EDD04E25D}"/>
              </a:ext>
            </a:extLst>
          </p:cNvPr>
          <p:cNvSpPr/>
          <p:nvPr/>
        </p:nvSpPr>
        <p:spPr>
          <a:xfrm>
            <a:off x="4026716" y="2332139"/>
            <a:ext cx="3238150" cy="1971413"/>
          </a:xfrm>
          <a:prstGeom prst="flowChartProcess">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5" name="Rectángulo 4">
            <a:extLst>
              <a:ext uri="{FF2B5EF4-FFF2-40B4-BE49-F238E27FC236}">
                <a16:creationId xmlns:a16="http://schemas.microsoft.com/office/drawing/2014/main" id="{49BB0DEB-9FB2-4712-8819-3FBD83B950D0}"/>
              </a:ext>
            </a:extLst>
          </p:cNvPr>
          <p:cNvSpPr/>
          <p:nvPr/>
        </p:nvSpPr>
        <p:spPr>
          <a:xfrm>
            <a:off x="5612235" y="2860646"/>
            <a:ext cx="1652631" cy="86406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CuadroTexto 5">
            <a:extLst>
              <a:ext uri="{FF2B5EF4-FFF2-40B4-BE49-F238E27FC236}">
                <a16:creationId xmlns:a16="http://schemas.microsoft.com/office/drawing/2014/main" id="{160534B0-1331-4581-B46F-D77B3A806062}"/>
              </a:ext>
            </a:extLst>
          </p:cNvPr>
          <p:cNvSpPr txBox="1"/>
          <p:nvPr/>
        </p:nvSpPr>
        <p:spPr>
          <a:xfrm>
            <a:off x="4614205" y="2442970"/>
            <a:ext cx="1996059" cy="369332"/>
          </a:xfrm>
          <a:prstGeom prst="rect">
            <a:avLst/>
          </a:prstGeom>
          <a:noFill/>
        </p:spPr>
        <p:txBody>
          <a:bodyPr wrap="none" rtlCol="0">
            <a:spAutoFit/>
          </a:bodyPr>
          <a:lstStyle/>
          <a:p>
            <a:r>
              <a:rPr lang="es-PE" dirty="0"/>
              <a:t>Mientras condición</a:t>
            </a:r>
          </a:p>
        </p:txBody>
      </p:sp>
      <p:sp>
        <p:nvSpPr>
          <p:cNvPr id="8" name="CuadroTexto 7">
            <a:extLst>
              <a:ext uri="{FF2B5EF4-FFF2-40B4-BE49-F238E27FC236}">
                <a16:creationId xmlns:a16="http://schemas.microsoft.com/office/drawing/2014/main" id="{76461C7F-850D-4502-8AD9-CF5ACD8B3BE2}"/>
              </a:ext>
            </a:extLst>
          </p:cNvPr>
          <p:cNvSpPr txBox="1"/>
          <p:nvPr/>
        </p:nvSpPr>
        <p:spPr>
          <a:xfrm>
            <a:off x="5920716" y="3108013"/>
            <a:ext cx="1035668" cy="369332"/>
          </a:xfrm>
          <a:prstGeom prst="rect">
            <a:avLst/>
          </a:prstGeom>
          <a:noFill/>
        </p:spPr>
        <p:txBody>
          <a:bodyPr wrap="none" rtlCol="0">
            <a:spAutoFit/>
          </a:bodyPr>
          <a:lstStyle/>
          <a:p>
            <a:r>
              <a:rPr lang="es-PE" dirty="0"/>
              <a:t>Acciones</a:t>
            </a:r>
          </a:p>
        </p:txBody>
      </p:sp>
      <p:sp>
        <p:nvSpPr>
          <p:cNvPr id="10" name="CuadroTexto 9">
            <a:extLst>
              <a:ext uri="{FF2B5EF4-FFF2-40B4-BE49-F238E27FC236}">
                <a16:creationId xmlns:a16="http://schemas.microsoft.com/office/drawing/2014/main" id="{EE64DD56-2BD1-4682-8691-11E3F17FDF73}"/>
              </a:ext>
            </a:extLst>
          </p:cNvPr>
          <p:cNvSpPr txBox="1"/>
          <p:nvPr/>
        </p:nvSpPr>
        <p:spPr>
          <a:xfrm>
            <a:off x="4928394" y="3812689"/>
            <a:ext cx="1367682" cy="369332"/>
          </a:xfrm>
          <a:prstGeom prst="rect">
            <a:avLst/>
          </a:prstGeom>
          <a:noFill/>
        </p:spPr>
        <p:txBody>
          <a:bodyPr wrap="none" rtlCol="0">
            <a:spAutoFit/>
          </a:bodyPr>
          <a:lstStyle/>
          <a:p>
            <a:r>
              <a:rPr lang="es-PE" dirty="0"/>
              <a:t>Fin mientras</a:t>
            </a:r>
          </a:p>
        </p:txBody>
      </p:sp>
    </p:spTree>
    <p:extLst>
      <p:ext uri="{BB962C8B-B14F-4D97-AF65-F5344CB8AC3E}">
        <p14:creationId xmlns:p14="http://schemas.microsoft.com/office/powerpoint/2010/main" val="1927631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F9CA7-6B4D-410F-B827-E65A3B34BDF5}"/>
              </a:ext>
            </a:extLst>
          </p:cNvPr>
          <p:cNvSpPr>
            <a:spLocks noGrp="1"/>
          </p:cNvSpPr>
          <p:nvPr>
            <p:ph type="title"/>
          </p:nvPr>
        </p:nvSpPr>
        <p:spPr/>
        <p:txBody>
          <a:bodyPr/>
          <a:lstStyle/>
          <a:p>
            <a:r>
              <a:rPr lang="es-PE" dirty="0"/>
              <a:t>¿Qué es programar?</a:t>
            </a:r>
          </a:p>
        </p:txBody>
      </p:sp>
      <p:sp>
        <p:nvSpPr>
          <p:cNvPr id="3" name="Marcador de contenido 2">
            <a:extLst>
              <a:ext uri="{FF2B5EF4-FFF2-40B4-BE49-F238E27FC236}">
                <a16:creationId xmlns:a16="http://schemas.microsoft.com/office/drawing/2014/main" id="{491278B7-BA72-4AB2-A2F8-5DA5BD235B49}"/>
              </a:ext>
            </a:extLst>
          </p:cNvPr>
          <p:cNvSpPr>
            <a:spLocks noGrp="1"/>
          </p:cNvSpPr>
          <p:nvPr>
            <p:ph idx="1"/>
          </p:nvPr>
        </p:nvSpPr>
        <p:spPr/>
        <p:txBody>
          <a:bodyPr/>
          <a:lstStyle/>
          <a:p>
            <a:r>
              <a:rPr lang="es-MX" dirty="0"/>
              <a:t>Dar las instrucciones necesarias a una máquina para que realice su función de manera automática.</a:t>
            </a:r>
          </a:p>
          <a:p>
            <a:r>
              <a:rPr lang="es-MX" dirty="0"/>
              <a:t>En la actualidad, la noción de programación se encuentra muy asociada a la creación de aplicaciones informática y videojuegos. Es el proceso por el cual una persona desarrolla un programa valiéndose de una herramienta que le permita escribir el código (el cual puede estar en uno o varios lenguajes, como C++, Java y Python, entre otros) y de otra que sea capaz de “traducirlo” a lo que se conoce como lenguaje de máquina, que puede comprender el microprocesador.</a:t>
            </a:r>
            <a:endParaRPr lang="es-PE" dirty="0"/>
          </a:p>
        </p:txBody>
      </p:sp>
      <p:pic>
        <p:nvPicPr>
          <p:cNvPr id="5" name="Imagen 4">
            <a:extLst>
              <a:ext uri="{FF2B5EF4-FFF2-40B4-BE49-F238E27FC236}">
                <a16:creationId xmlns:a16="http://schemas.microsoft.com/office/drawing/2014/main" id="{A125C30A-9B2C-465F-8030-169E0AB86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325" y="4667681"/>
            <a:ext cx="3626840" cy="2024986"/>
          </a:xfrm>
          <a:prstGeom prst="rect">
            <a:avLst/>
          </a:prstGeom>
        </p:spPr>
      </p:pic>
    </p:spTree>
    <p:extLst>
      <p:ext uri="{BB962C8B-B14F-4D97-AF65-F5344CB8AC3E}">
        <p14:creationId xmlns:p14="http://schemas.microsoft.com/office/powerpoint/2010/main" val="56642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8476-A942-4E88-BEA3-AEEC47EEE7D8}"/>
              </a:ext>
            </a:extLst>
          </p:cNvPr>
          <p:cNvSpPr>
            <a:spLocks noGrp="1"/>
          </p:cNvSpPr>
          <p:nvPr>
            <p:ph type="title"/>
          </p:nvPr>
        </p:nvSpPr>
        <p:spPr/>
        <p:txBody>
          <a:bodyPr/>
          <a:lstStyle/>
          <a:p>
            <a:r>
              <a:rPr lang="es-PE" dirty="0"/>
              <a:t>Algoritmos</a:t>
            </a:r>
          </a:p>
        </p:txBody>
      </p:sp>
      <p:sp>
        <p:nvSpPr>
          <p:cNvPr id="3" name="Marcador de contenido 2">
            <a:extLst>
              <a:ext uri="{FF2B5EF4-FFF2-40B4-BE49-F238E27FC236}">
                <a16:creationId xmlns:a16="http://schemas.microsoft.com/office/drawing/2014/main" id="{D120CEA7-E398-4E52-B78A-3FEDDACC360C}"/>
              </a:ext>
            </a:extLst>
          </p:cNvPr>
          <p:cNvSpPr>
            <a:spLocks noGrp="1"/>
          </p:cNvSpPr>
          <p:nvPr>
            <p:ph idx="1"/>
          </p:nvPr>
        </p:nvSpPr>
        <p:spPr/>
        <p:txBody>
          <a:bodyPr/>
          <a:lstStyle/>
          <a:p>
            <a:r>
              <a:rPr lang="es-MX" dirty="0"/>
              <a:t>Es un conjunto reescrito de instrucciones o reglas bien definidas, ordenadas y finitas que permite realizar una actividad mediante pasos sucesivos que no generen dudas a quien lo ejecute. Dados un estado inicial y una entrada, siguiendo los pasos sucesivos se llega a un estado final y se obtiene una solución. Los algoritmos son objeto de estudio de la algoritmia.</a:t>
            </a:r>
            <a:endParaRPr lang="es-PE" dirty="0"/>
          </a:p>
        </p:txBody>
      </p:sp>
      <p:pic>
        <p:nvPicPr>
          <p:cNvPr id="5" name="Imagen 4">
            <a:extLst>
              <a:ext uri="{FF2B5EF4-FFF2-40B4-BE49-F238E27FC236}">
                <a16:creationId xmlns:a16="http://schemas.microsoft.com/office/drawing/2014/main" id="{36A6468C-C747-4F36-BE9E-0331298E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722" y="3909401"/>
            <a:ext cx="4986556" cy="2804938"/>
          </a:xfrm>
          <a:prstGeom prst="rect">
            <a:avLst/>
          </a:prstGeom>
        </p:spPr>
      </p:pic>
    </p:spTree>
    <p:extLst>
      <p:ext uri="{BB962C8B-B14F-4D97-AF65-F5344CB8AC3E}">
        <p14:creationId xmlns:p14="http://schemas.microsoft.com/office/powerpoint/2010/main" val="3996472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91E1E-3924-4686-9521-0B3B82B252F7}"/>
              </a:ext>
            </a:extLst>
          </p:cNvPr>
          <p:cNvSpPr>
            <a:spLocks noGrp="1"/>
          </p:cNvSpPr>
          <p:nvPr>
            <p:ph type="title"/>
          </p:nvPr>
        </p:nvSpPr>
        <p:spPr/>
        <p:txBody>
          <a:bodyPr/>
          <a:lstStyle/>
          <a:p>
            <a:r>
              <a:rPr lang="es-PE" dirty="0"/>
              <a:t>EJEMPLO DE UN ALGORITMO</a:t>
            </a:r>
          </a:p>
        </p:txBody>
      </p:sp>
      <p:sp>
        <p:nvSpPr>
          <p:cNvPr id="3" name="Marcador de contenido 2">
            <a:extLst>
              <a:ext uri="{FF2B5EF4-FFF2-40B4-BE49-F238E27FC236}">
                <a16:creationId xmlns:a16="http://schemas.microsoft.com/office/drawing/2014/main" id="{BC3244A1-6A12-4FBD-A50B-1AC54C7A09F0}"/>
              </a:ext>
            </a:extLst>
          </p:cNvPr>
          <p:cNvSpPr>
            <a:spLocks noGrp="1"/>
          </p:cNvSpPr>
          <p:nvPr>
            <p:ph idx="1"/>
          </p:nvPr>
        </p:nvSpPr>
        <p:spPr>
          <a:xfrm>
            <a:off x="1202919" y="2011680"/>
            <a:ext cx="9784080" cy="4562144"/>
          </a:xfrm>
        </p:spPr>
        <p:txBody>
          <a:bodyPr>
            <a:normAutofit fontScale="92500" lnSpcReduction="20000"/>
          </a:bodyPr>
          <a:lstStyle/>
          <a:p>
            <a:pPr marL="457200" indent="-457200">
              <a:buFont typeface="+mj-lt"/>
              <a:buAutoNum type="arabicPeriod"/>
            </a:pPr>
            <a:r>
              <a:rPr lang="es-PE" dirty="0"/>
              <a:t>Inicio</a:t>
            </a:r>
          </a:p>
          <a:p>
            <a:pPr marL="457200" indent="-457200">
              <a:buFont typeface="+mj-lt"/>
              <a:buAutoNum type="arabicPeriod"/>
            </a:pPr>
            <a:r>
              <a:rPr lang="es-PE" dirty="0"/>
              <a:t>Despertarme</a:t>
            </a:r>
          </a:p>
          <a:p>
            <a:pPr marL="457200" indent="-457200">
              <a:buFont typeface="+mj-lt"/>
              <a:buAutoNum type="arabicPeriod"/>
            </a:pPr>
            <a:r>
              <a:rPr lang="es-PE" dirty="0"/>
              <a:t>Levantarme de la cama</a:t>
            </a:r>
          </a:p>
          <a:p>
            <a:pPr marL="457200" indent="-457200">
              <a:buFont typeface="+mj-lt"/>
              <a:buAutoNum type="arabicPeriod"/>
            </a:pPr>
            <a:r>
              <a:rPr lang="es-PE" dirty="0"/>
              <a:t>Alistarme (Bañarme, Cambiarme, </a:t>
            </a:r>
            <a:r>
              <a:rPr lang="es-PE" dirty="0" err="1"/>
              <a:t>etc</a:t>
            </a:r>
            <a:r>
              <a:rPr lang="es-PE" dirty="0"/>
              <a:t>)</a:t>
            </a:r>
          </a:p>
          <a:p>
            <a:pPr marL="457200" indent="-457200">
              <a:buFont typeface="+mj-lt"/>
              <a:buAutoNum type="arabicPeriod"/>
            </a:pPr>
            <a:r>
              <a:rPr lang="es-PE" dirty="0"/>
              <a:t>Salir de mi casa</a:t>
            </a:r>
          </a:p>
          <a:p>
            <a:pPr marL="457200" indent="-457200">
              <a:buFont typeface="+mj-lt"/>
              <a:buAutoNum type="arabicPeriod"/>
            </a:pPr>
            <a:r>
              <a:rPr lang="es-PE" dirty="0"/>
              <a:t>Movilizarme hasta </a:t>
            </a:r>
            <a:r>
              <a:rPr lang="es-PE" dirty="0" err="1"/>
              <a:t>Tecsup</a:t>
            </a:r>
            <a:endParaRPr lang="es-PE" dirty="0"/>
          </a:p>
          <a:p>
            <a:pPr marL="457200" indent="-457200">
              <a:buFont typeface="+mj-lt"/>
              <a:buAutoNum type="arabicPeriod"/>
            </a:pPr>
            <a:r>
              <a:rPr lang="es-PE" dirty="0"/>
              <a:t>Llegar a </a:t>
            </a:r>
            <a:r>
              <a:rPr lang="es-PE" dirty="0" err="1"/>
              <a:t>Tecsup</a:t>
            </a:r>
            <a:endParaRPr lang="es-PE" dirty="0"/>
          </a:p>
          <a:p>
            <a:pPr marL="457200" indent="-457200">
              <a:buFont typeface="+mj-lt"/>
              <a:buAutoNum type="arabicPeriod"/>
            </a:pPr>
            <a:r>
              <a:rPr lang="es-PE" dirty="0"/>
              <a:t>Ubicar el aula</a:t>
            </a:r>
          </a:p>
          <a:p>
            <a:pPr marL="457200" indent="-457200">
              <a:buFont typeface="+mj-lt"/>
              <a:buAutoNum type="arabicPeriod"/>
            </a:pPr>
            <a:r>
              <a:rPr lang="es-PE" dirty="0"/>
              <a:t>Ingresar al aula</a:t>
            </a:r>
          </a:p>
          <a:p>
            <a:pPr marL="457200" indent="-457200">
              <a:buFont typeface="+mj-lt"/>
              <a:buAutoNum type="arabicPeriod"/>
            </a:pPr>
            <a:r>
              <a:rPr lang="es-PE" dirty="0"/>
              <a:t>Sentarme en mi sitio</a:t>
            </a:r>
          </a:p>
          <a:p>
            <a:pPr marL="457200" indent="-457200">
              <a:buFont typeface="+mj-lt"/>
              <a:buAutoNum type="arabicPeriod"/>
            </a:pPr>
            <a:r>
              <a:rPr lang="es-PE" dirty="0"/>
              <a:t>Fin</a:t>
            </a:r>
          </a:p>
          <a:p>
            <a:pPr marL="457200" indent="-457200">
              <a:buFont typeface="+mj-lt"/>
              <a:buAutoNum type="arabicPeriod"/>
            </a:pPr>
            <a:endParaRPr lang="es-PE" dirty="0"/>
          </a:p>
          <a:p>
            <a:pPr marL="457200" indent="-457200">
              <a:buFont typeface="+mj-lt"/>
              <a:buAutoNum type="arabicPeriod"/>
            </a:pPr>
            <a:endParaRPr lang="es-PE" dirty="0"/>
          </a:p>
        </p:txBody>
      </p:sp>
    </p:spTree>
    <p:extLst>
      <p:ext uri="{BB962C8B-B14F-4D97-AF65-F5344CB8AC3E}">
        <p14:creationId xmlns:p14="http://schemas.microsoft.com/office/powerpoint/2010/main" val="1829844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8C47E-EF0C-4463-99CD-5138BBF188E4}"/>
              </a:ext>
            </a:extLst>
          </p:cNvPr>
          <p:cNvSpPr>
            <a:spLocks noGrp="1"/>
          </p:cNvSpPr>
          <p:nvPr>
            <p:ph type="title"/>
          </p:nvPr>
        </p:nvSpPr>
        <p:spPr/>
        <p:txBody>
          <a:bodyPr/>
          <a:lstStyle/>
          <a:p>
            <a:r>
              <a:rPr lang="es-PE" dirty="0"/>
              <a:t>IDENTIFICADORES</a:t>
            </a:r>
          </a:p>
        </p:txBody>
      </p:sp>
      <p:sp>
        <p:nvSpPr>
          <p:cNvPr id="3" name="Marcador de contenido 2">
            <a:extLst>
              <a:ext uri="{FF2B5EF4-FFF2-40B4-BE49-F238E27FC236}">
                <a16:creationId xmlns:a16="http://schemas.microsoft.com/office/drawing/2014/main" id="{8A5C1401-4AB2-4A63-B43F-8A2B64FD39ED}"/>
              </a:ext>
            </a:extLst>
          </p:cNvPr>
          <p:cNvSpPr>
            <a:spLocks noGrp="1"/>
          </p:cNvSpPr>
          <p:nvPr>
            <p:ph idx="1"/>
          </p:nvPr>
        </p:nvSpPr>
        <p:spPr/>
        <p:txBody>
          <a:bodyPr>
            <a:normAutofit/>
          </a:bodyPr>
          <a:lstStyle/>
          <a:p>
            <a:r>
              <a:rPr lang="es-MX" sz="3000" dirty="0"/>
              <a:t>Los identificadores son los nombres que se les asignan a los objetos, los cuales se pueden considerar como </a:t>
            </a:r>
            <a:r>
              <a:rPr lang="es-MX" sz="3000" b="1" dirty="0"/>
              <a:t>variables</a:t>
            </a:r>
            <a:r>
              <a:rPr lang="es-MX" sz="3000" dirty="0"/>
              <a:t> o </a:t>
            </a:r>
            <a:r>
              <a:rPr lang="es-MX" sz="3000" b="1" dirty="0"/>
              <a:t>constantes</a:t>
            </a:r>
            <a:r>
              <a:rPr lang="es-MX" sz="3000" dirty="0"/>
              <a:t>, éstos intervienen en los procesos que se realizan para la solución de un problema.</a:t>
            </a:r>
          </a:p>
          <a:p>
            <a:r>
              <a:rPr lang="es-MX" sz="3000" dirty="0"/>
              <a:t>Para establecer los nombres de los identificadores se deben respetar ciertas reglas que establecen cada uno de los lenguajes de programación.</a:t>
            </a:r>
            <a:endParaRPr lang="es-PE" sz="3000" dirty="0"/>
          </a:p>
        </p:txBody>
      </p:sp>
    </p:spTree>
    <p:extLst>
      <p:ext uri="{BB962C8B-B14F-4D97-AF65-F5344CB8AC3E}">
        <p14:creationId xmlns:p14="http://schemas.microsoft.com/office/powerpoint/2010/main" val="238165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09FDD-66A8-4656-967B-8001E3FCA96C}"/>
              </a:ext>
            </a:extLst>
          </p:cNvPr>
          <p:cNvSpPr>
            <a:spLocks noGrp="1"/>
          </p:cNvSpPr>
          <p:nvPr>
            <p:ph type="title"/>
          </p:nvPr>
        </p:nvSpPr>
        <p:spPr/>
        <p:txBody>
          <a:bodyPr/>
          <a:lstStyle/>
          <a:p>
            <a:r>
              <a:rPr lang="es-PE" dirty="0"/>
              <a:t>constante</a:t>
            </a:r>
          </a:p>
        </p:txBody>
      </p:sp>
      <p:sp>
        <p:nvSpPr>
          <p:cNvPr id="3" name="Marcador de contenido 2">
            <a:extLst>
              <a:ext uri="{FF2B5EF4-FFF2-40B4-BE49-F238E27FC236}">
                <a16:creationId xmlns:a16="http://schemas.microsoft.com/office/drawing/2014/main" id="{EFF58701-C1C0-460D-A3A8-D820C24115A7}"/>
              </a:ext>
            </a:extLst>
          </p:cNvPr>
          <p:cNvSpPr>
            <a:spLocks noGrp="1"/>
          </p:cNvSpPr>
          <p:nvPr>
            <p:ph idx="1"/>
          </p:nvPr>
        </p:nvSpPr>
        <p:spPr/>
        <p:txBody>
          <a:bodyPr>
            <a:normAutofit/>
          </a:bodyPr>
          <a:lstStyle/>
          <a:p>
            <a:r>
              <a:rPr lang="es-MX" sz="3000" dirty="0"/>
              <a:t>Cuando el valor que se le asigna a este identificador no cambia durante la ejecución o proceso de solución del problema. </a:t>
            </a:r>
            <a:endParaRPr lang="es-PE" sz="3000" dirty="0"/>
          </a:p>
        </p:txBody>
      </p:sp>
      <p:pic>
        <p:nvPicPr>
          <p:cNvPr id="5" name="Imagen 4">
            <a:extLst>
              <a:ext uri="{FF2B5EF4-FFF2-40B4-BE49-F238E27FC236}">
                <a16:creationId xmlns:a16="http://schemas.microsoft.com/office/drawing/2014/main" id="{D2B714CE-96E9-486D-A160-69A377723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061" y="3811966"/>
            <a:ext cx="3821877" cy="2143681"/>
          </a:xfrm>
          <a:prstGeom prst="rect">
            <a:avLst/>
          </a:prstGeom>
        </p:spPr>
      </p:pic>
    </p:spTree>
    <p:extLst>
      <p:ext uri="{BB962C8B-B14F-4D97-AF65-F5344CB8AC3E}">
        <p14:creationId xmlns:p14="http://schemas.microsoft.com/office/powerpoint/2010/main" val="52461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0BE2D1-A198-4BD5-B1D0-DC1FF54C9529}"/>
              </a:ext>
            </a:extLst>
          </p:cNvPr>
          <p:cNvSpPr>
            <a:spLocks noGrp="1"/>
          </p:cNvSpPr>
          <p:nvPr>
            <p:ph type="title"/>
          </p:nvPr>
        </p:nvSpPr>
        <p:spPr/>
        <p:txBody>
          <a:bodyPr/>
          <a:lstStyle/>
          <a:p>
            <a:r>
              <a:rPr lang="es-PE" dirty="0"/>
              <a:t>variable</a:t>
            </a:r>
          </a:p>
        </p:txBody>
      </p:sp>
      <p:sp>
        <p:nvSpPr>
          <p:cNvPr id="3" name="Marcador de contenido 2">
            <a:extLst>
              <a:ext uri="{FF2B5EF4-FFF2-40B4-BE49-F238E27FC236}">
                <a16:creationId xmlns:a16="http://schemas.microsoft.com/office/drawing/2014/main" id="{1F507D3D-9D77-49EA-8B35-58B5CEE162BB}"/>
              </a:ext>
            </a:extLst>
          </p:cNvPr>
          <p:cNvSpPr>
            <a:spLocks noGrp="1"/>
          </p:cNvSpPr>
          <p:nvPr>
            <p:ph idx="1"/>
          </p:nvPr>
        </p:nvSpPr>
        <p:spPr/>
        <p:txBody>
          <a:bodyPr>
            <a:normAutofit/>
          </a:bodyPr>
          <a:lstStyle/>
          <a:p>
            <a:r>
              <a:rPr lang="es-MX" sz="3000" dirty="0"/>
              <a:t>Objetos cuyo valor cambia durante la ejecución o proceso de solución del problema. Por ejemplo, el sueldo, el pago, el descuento, etc.</a:t>
            </a:r>
            <a:endParaRPr lang="es-PE" sz="3000" dirty="0"/>
          </a:p>
        </p:txBody>
      </p:sp>
      <p:pic>
        <p:nvPicPr>
          <p:cNvPr id="5" name="Imagen 4">
            <a:extLst>
              <a:ext uri="{FF2B5EF4-FFF2-40B4-BE49-F238E27FC236}">
                <a16:creationId xmlns:a16="http://schemas.microsoft.com/office/drawing/2014/main" id="{FD111D90-118A-45C2-87F8-2DE5CAC78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1" y="3526562"/>
            <a:ext cx="3701198" cy="2910102"/>
          </a:xfrm>
          <a:prstGeom prst="rect">
            <a:avLst/>
          </a:prstGeom>
        </p:spPr>
      </p:pic>
    </p:spTree>
    <p:extLst>
      <p:ext uri="{BB962C8B-B14F-4D97-AF65-F5344CB8AC3E}">
        <p14:creationId xmlns:p14="http://schemas.microsoft.com/office/powerpoint/2010/main" val="119558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55E39-B422-45B4-B68B-79E1DE111D6C}"/>
              </a:ext>
            </a:extLst>
          </p:cNvPr>
          <p:cNvSpPr>
            <a:spLocks noGrp="1"/>
          </p:cNvSpPr>
          <p:nvPr>
            <p:ph type="title"/>
          </p:nvPr>
        </p:nvSpPr>
        <p:spPr/>
        <p:txBody>
          <a:bodyPr/>
          <a:lstStyle/>
          <a:p>
            <a:r>
              <a:rPr lang="es-PE" dirty="0"/>
              <a:t>Tipos de variables</a:t>
            </a:r>
          </a:p>
        </p:txBody>
      </p:sp>
      <p:sp>
        <p:nvSpPr>
          <p:cNvPr id="3" name="Marcador de contenido 2">
            <a:extLst>
              <a:ext uri="{FF2B5EF4-FFF2-40B4-BE49-F238E27FC236}">
                <a16:creationId xmlns:a16="http://schemas.microsoft.com/office/drawing/2014/main" id="{D5359F4A-8AD6-409F-8CEA-9A25C18D3315}"/>
              </a:ext>
            </a:extLst>
          </p:cNvPr>
          <p:cNvSpPr>
            <a:spLocks noGrp="1"/>
          </p:cNvSpPr>
          <p:nvPr>
            <p:ph idx="1"/>
          </p:nvPr>
        </p:nvSpPr>
        <p:spPr/>
        <p:txBody>
          <a:bodyPr/>
          <a:lstStyle/>
          <a:p>
            <a:r>
              <a:rPr lang="es-MX" dirty="0"/>
              <a:t>Se clasifican dependiendo de lo que deben representar en el algoritmo, por lo cual pueden ser: de tipo </a:t>
            </a:r>
            <a:r>
              <a:rPr lang="es-MX" dirty="0" err="1"/>
              <a:t>int</a:t>
            </a:r>
            <a:r>
              <a:rPr lang="es-MX" dirty="0"/>
              <a:t> (entero), real y </a:t>
            </a:r>
            <a:r>
              <a:rPr lang="es-MX" i="1" dirty="0" err="1"/>
              <a:t>string</a:t>
            </a:r>
            <a:r>
              <a:rPr lang="es-MX" i="1" dirty="0"/>
              <a:t> </a:t>
            </a:r>
            <a:r>
              <a:rPr lang="es-MX" dirty="0"/>
              <a:t>o de cadena, sin embargo, existen otros tipos de variables que son permitidos con base en el lenguaje de programación que se utilice para crear los programas, por consiguiente, al momento de estudiar algún lenguaje de programación en especial se deben dar a conocer esas clasificaciones. </a:t>
            </a:r>
          </a:p>
          <a:p>
            <a:r>
              <a:rPr lang="es-MX" dirty="0"/>
              <a:t>Los mas comunes son:</a:t>
            </a:r>
          </a:p>
          <a:p>
            <a:pPr lvl="1"/>
            <a:r>
              <a:rPr lang="es-MX" dirty="0" err="1"/>
              <a:t>String</a:t>
            </a:r>
            <a:endParaRPr lang="es-MX" dirty="0"/>
          </a:p>
          <a:p>
            <a:pPr lvl="1"/>
            <a:r>
              <a:rPr lang="es-MX" dirty="0" err="1"/>
              <a:t>Int</a:t>
            </a:r>
            <a:endParaRPr lang="es-MX" dirty="0"/>
          </a:p>
          <a:p>
            <a:pPr lvl="1"/>
            <a:r>
              <a:rPr lang="es-MX" dirty="0" err="1"/>
              <a:t>Boolean</a:t>
            </a:r>
            <a:endParaRPr lang="es-PE" dirty="0"/>
          </a:p>
          <a:p>
            <a:pPr lvl="1"/>
            <a:r>
              <a:rPr lang="es-PE" dirty="0" err="1"/>
              <a:t>Float</a:t>
            </a:r>
            <a:endParaRPr lang="es-PE" dirty="0"/>
          </a:p>
          <a:p>
            <a:pPr lvl="1"/>
            <a:r>
              <a:rPr lang="es-PE" dirty="0" err="1"/>
              <a:t>Char</a:t>
            </a:r>
            <a:endParaRPr lang="es-MX" dirty="0"/>
          </a:p>
        </p:txBody>
      </p:sp>
    </p:spTree>
    <p:extLst>
      <p:ext uri="{BB962C8B-B14F-4D97-AF65-F5344CB8AC3E}">
        <p14:creationId xmlns:p14="http://schemas.microsoft.com/office/powerpoint/2010/main" val="3907527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 bandas">
  <a:themeElements>
    <a:clrScheme name="Con bandas">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Con banda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n bandas">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TM03090430[[fn=Con bandas]]</Template>
  <TotalTime>72</TotalTime>
  <Words>902</Words>
  <Application>Microsoft Office PowerPoint</Application>
  <PresentationFormat>Panorámica</PresentationFormat>
  <Paragraphs>86</Paragraphs>
  <Slides>26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Arial</vt:lpstr>
      <vt:lpstr>Corbel</vt:lpstr>
      <vt:lpstr>Wingdings</vt:lpstr>
      <vt:lpstr>Con bandas</vt:lpstr>
      <vt:lpstr>BACK END</vt:lpstr>
      <vt:lpstr>¿Qué es programar? </vt:lpstr>
      <vt:lpstr>¿Qué es programar?</vt:lpstr>
      <vt:lpstr>Algoritmos</vt:lpstr>
      <vt:lpstr>EJEMPLO DE UN ALGORITMO</vt:lpstr>
      <vt:lpstr>IDENTIFICADORES</vt:lpstr>
      <vt:lpstr>constante</vt:lpstr>
      <vt:lpstr>variable</vt:lpstr>
      <vt:lpstr>Tipos de variables</vt:lpstr>
      <vt:lpstr>Lenguajes de programación</vt:lpstr>
      <vt:lpstr>Tipos de lenguajes de Programación</vt:lpstr>
      <vt:lpstr>¿Se puede programar sin usar lenguajes de programación?</vt:lpstr>
      <vt:lpstr>Si se puede!</vt:lpstr>
      <vt:lpstr>Diagramas de flujo – simbología </vt:lpstr>
      <vt:lpstr>Diagramas de flujo – simbología </vt:lpstr>
      <vt:lpstr>Diagramas de flujo – simbología </vt:lpstr>
      <vt:lpstr>Diagramas de flujo – simbología </vt:lpstr>
      <vt:lpstr>Diagramas de flujo – simbología </vt:lpstr>
      <vt:lpstr>Diagramas de flujo – simbología </vt:lpstr>
      <vt:lpstr>Diagramas de flujo – simbología </vt:lpstr>
      <vt:lpstr>Diagramas de flujo – simbología </vt:lpstr>
      <vt:lpstr>Normas para la creación de diagramas de flujo</vt:lpstr>
      <vt:lpstr>Diagramas Nassi-Schneiderman N/S</vt:lpstr>
      <vt:lpstr>Diagrama n/s simbología</vt:lpstr>
      <vt:lpstr>Diagrama n/s simbología</vt:lpstr>
      <vt:lpstr>Diagrama n/s simbología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END</dc:title>
  <dc:creator>Eduardo Ramiro de Rivero Manrique</dc:creator>
  <cp:lastModifiedBy>Eduardo Ramiro de Rivero Manrique</cp:lastModifiedBy>
  <cp:revision>8</cp:revision>
  <dcterms:created xsi:type="dcterms:W3CDTF">2019-10-07T16:27:25Z</dcterms:created>
  <dcterms:modified xsi:type="dcterms:W3CDTF">2019-10-07T17:40:03Z</dcterms:modified>
</cp:coreProperties>
</file>